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embeddedFontLst>
    <p:embeddedFont>
      <p:font typeface="Roboto"/>
      <p:regular r:id="rId50"/>
      <p:bold r:id="rId51"/>
      <p:italic r:id="rId52"/>
      <p:boldItalic r:id="rId53"/>
    </p:embeddedFont>
    <p:embeddedFont>
      <p:font typeface="Roboto Medium"/>
      <p:regular r:id="rId54"/>
      <p:bold r:id="rId55"/>
      <p:italic r:id="rId56"/>
      <p:boldItalic r:id="rId57"/>
    </p:embeddedFont>
    <p:embeddedFont>
      <p:font typeface="Arvo"/>
      <p:regular r:id="rId58"/>
      <p:bold r:id="rId59"/>
      <p:italic r:id="rId60"/>
      <p:boldItalic r:id="rId61"/>
    </p:embeddedFont>
    <p:embeddedFont>
      <p:font typeface="Roboto Condensed"/>
      <p:regular r:id="rId62"/>
      <p:bold r:id="rId63"/>
      <p:italic r:id="rId64"/>
      <p:boldItalic r:id="rId65"/>
    </p:embeddedFont>
    <p:embeddedFont>
      <p:font typeface="Roboto Condensed Light"/>
      <p:regular r:id="rId66"/>
      <p:bold r:id="rId67"/>
      <p:italic r:id="rId68"/>
      <p:boldItalic r:id="rId69"/>
    </p:embeddedFont>
    <p:embeddedFont>
      <p:font typeface="Work Sans SemiBold"/>
      <p:regular r:id="rId70"/>
      <p:bold r:id="rId71"/>
      <p:italic r:id="rId72"/>
      <p:boldItalic r:id="rId73"/>
    </p:embeddedFont>
    <p:embeddedFont>
      <p:font typeface="Work Sans"/>
      <p:regular r:id="rId74"/>
      <p:bold r:id="rId75"/>
      <p:italic r:id="rId76"/>
      <p:boldItalic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AE040A3-BAF9-415D-B592-972EC537F028}">
  <a:tblStyle styleId="{3AE040A3-BAF9-415D-B592-972EC537F02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WorkSansSemiBold-boldItalic.fntdata"/><Relationship Id="rId72" Type="http://schemas.openxmlformats.org/officeDocument/2006/relationships/font" Target="fonts/WorkSansSemiBold-italic.fntdata"/><Relationship Id="rId31" Type="http://schemas.openxmlformats.org/officeDocument/2006/relationships/slide" Target="slides/slide26.xml"/><Relationship Id="rId75" Type="http://schemas.openxmlformats.org/officeDocument/2006/relationships/font" Target="fonts/WorkSans-bold.fntdata"/><Relationship Id="rId30" Type="http://schemas.openxmlformats.org/officeDocument/2006/relationships/slide" Target="slides/slide25.xml"/><Relationship Id="rId74" Type="http://schemas.openxmlformats.org/officeDocument/2006/relationships/font" Target="fonts/WorkSans-regular.fntdata"/><Relationship Id="rId33" Type="http://schemas.openxmlformats.org/officeDocument/2006/relationships/slide" Target="slides/slide28.xml"/><Relationship Id="rId77" Type="http://schemas.openxmlformats.org/officeDocument/2006/relationships/font" Target="fonts/WorkSans-boldItalic.fntdata"/><Relationship Id="rId32" Type="http://schemas.openxmlformats.org/officeDocument/2006/relationships/slide" Target="slides/slide27.xml"/><Relationship Id="rId76" Type="http://schemas.openxmlformats.org/officeDocument/2006/relationships/font" Target="fonts/WorkSans-italic.fnt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WorkSansSemiBold-bold.fntdata"/><Relationship Id="rId70" Type="http://schemas.openxmlformats.org/officeDocument/2006/relationships/font" Target="fonts/WorkSansSemiBold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Condensed-regular.fntdata"/><Relationship Id="rId61" Type="http://schemas.openxmlformats.org/officeDocument/2006/relationships/font" Target="fonts/Arvo-boldItalic.fntdata"/><Relationship Id="rId20" Type="http://schemas.openxmlformats.org/officeDocument/2006/relationships/slide" Target="slides/slide15.xml"/><Relationship Id="rId64" Type="http://schemas.openxmlformats.org/officeDocument/2006/relationships/font" Target="fonts/RobotoCondensed-italic.fntdata"/><Relationship Id="rId63" Type="http://schemas.openxmlformats.org/officeDocument/2006/relationships/font" Target="fonts/RobotoCondensed-bold.fntdata"/><Relationship Id="rId22" Type="http://schemas.openxmlformats.org/officeDocument/2006/relationships/slide" Target="slides/slide17.xml"/><Relationship Id="rId66" Type="http://schemas.openxmlformats.org/officeDocument/2006/relationships/font" Target="fonts/RobotoCondensedLight-regular.fntdata"/><Relationship Id="rId21" Type="http://schemas.openxmlformats.org/officeDocument/2006/relationships/slide" Target="slides/slide16.xml"/><Relationship Id="rId65" Type="http://schemas.openxmlformats.org/officeDocument/2006/relationships/font" Target="fonts/RobotoCondensed-boldItalic.fntdata"/><Relationship Id="rId24" Type="http://schemas.openxmlformats.org/officeDocument/2006/relationships/slide" Target="slides/slide19.xml"/><Relationship Id="rId68" Type="http://schemas.openxmlformats.org/officeDocument/2006/relationships/font" Target="fonts/RobotoCondensedLight-italic.fntdata"/><Relationship Id="rId23" Type="http://schemas.openxmlformats.org/officeDocument/2006/relationships/slide" Target="slides/slide18.xml"/><Relationship Id="rId67" Type="http://schemas.openxmlformats.org/officeDocument/2006/relationships/font" Target="fonts/RobotoCondensedLight-bold.fntdata"/><Relationship Id="rId60" Type="http://schemas.openxmlformats.org/officeDocument/2006/relationships/font" Target="fonts/Arvo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CondensedLight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bold.fntdata"/><Relationship Id="rId50" Type="http://schemas.openxmlformats.org/officeDocument/2006/relationships/font" Target="fonts/Roboto-regular.fntdata"/><Relationship Id="rId53" Type="http://schemas.openxmlformats.org/officeDocument/2006/relationships/font" Target="fonts/Roboto-boldItalic.fntdata"/><Relationship Id="rId52" Type="http://schemas.openxmlformats.org/officeDocument/2006/relationships/font" Target="fonts/Roboto-italic.fntdata"/><Relationship Id="rId11" Type="http://schemas.openxmlformats.org/officeDocument/2006/relationships/slide" Target="slides/slide6.xml"/><Relationship Id="rId55" Type="http://schemas.openxmlformats.org/officeDocument/2006/relationships/font" Target="fonts/RobotoMedium-bold.fntdata"/><Relationship Id="rId10" Type="http://schemas.openxmlformats.org/officeDocument/2006/relationships/slide" Target="slides/slide5.xml"/><Relationship Id="rId54" Type="http://schemas.openxmlformats.org/officeDocument/2006/relationships/font" Target="fonts/RobotoMedium-regular.fntdata"/><Relationship Id="rId13" Type="http://schemas.openxmlformats.org/officeDocument/2006/relationships/slide" Target="slides/slide8.xml"/><Relationship Id="rId57" Type="http://schemas.openxmlformats.org/officeDocument/2006/relationships/font" Target="fonts/RobotoMedium-boldItalic.fntdata"/><Relationship Id="rId12" Type="http://schemas.openxmlformats.org/officeDocument/2006/relationships/slide" Target="slides/slide7.xml"/><Relationship Id="rId56" Type="http://schemas.openxmlformats.org/officeDocument/2006/relationships/font" Target="fonts/RobotoMedium-italic.fntdata"/><Relationship Id="rId15" Type="http://schemas.openxmlformats.org/officeDocument/2006/relationships/slide" Target="slides/slide10.xml"/><Relationship Id="rId59" Type="http://schemas.openxmlformats.org/officeDocument/2006/relationships/font" Target="fonts/Arvo-bold.fntdata"/><Relationship Id="rId14" Type="http://schemas.openxmlformats.org/officeDocument/2006/relationships/slide" Target="slides/slide9.xml"/><Relationship Id="rId58" Type="http://schemas.openxmlformats.org/officeDocument/2006/relationships/font" Target="fonts/Arvo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3c7ee09f8a_0_1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3c7ee09f8a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3c7ee09f8a_0_1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3c7ee09f8a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3c7ee09f8a_0_1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3c7ee09f8a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Idealizado por Drew Conway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https://towardsdatascience.com/what-is-data-science-and-what-is-it-not-c6a09d735f02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3c7ee09f8a_0_1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3c7ee09f8a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3c7ee09f8a_0_2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3c7ee09f8a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3c7ee09f8a_0_2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3c7ee09f8a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3c7ee09f8a_0_2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3c7ee09f8a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3c7ee09f8a_0_2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3c7ee09f8a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43eba7c68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143eba7c6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3c7ee09f8a_0_2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3c7ee09f8a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3c080e0e50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3c080e0e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3c080e0e50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g13c080e0e5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3c080e0e50_0_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3c080e0e5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3c080e0e50_0_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3c080e0e5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3c080e0e50_0_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3c080e0e5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3c080e0e50_0_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3c080e0e5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3c080e0e50_0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3c080e0e5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3c080e0e50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3" name="Google Shape;573;g13c080e0e5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3c080e0e50_0_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3c080e0e5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3c080e0e50_0_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13c080e0e50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3c080e0e50_0_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3c080e0e50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3c080e0e50_0_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13c080e0e50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3c080e0e50_0_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3c080e0e50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3c080e0e50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9" name="Google Shape;639;g13c080e0e5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3c080e0e50_0_2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3c080e0e50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3c080e0e50_0_1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3c080e0e50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3c080e0e50_0_1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13c080e0e50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3c080e0e50_0_1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13c080e0e50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3c080e0e50_0_1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13c080e0e50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4276d13dc3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14276d13d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3c080e0e50_0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13c080e0e5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3c080e0e50_0_1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13c080e0e50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3c080e0e50_0_1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13c080e0e50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2" name="Google Shape;78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3c7ee09f8a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3c7ee09f8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3c7ee09f8a_0_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3c7ee09f8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3c7ee09f8a_0_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3c7ee09f8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3c7ee09f8a_0_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3c7ee09f8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3c7ee09f8a_0_1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3c7ee09f8a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MIA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fmla="val 3242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2" name="Google Shape;12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3" name="Google Shape;13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3677266" y="4169037"/>
            <a:ext cx="5480828" cy="542154"/>
            <a:chOff x="5582265" y="4646738"/>
            <a:chExt cx="5480828" cy="432996"/>
          </a:xfrm>
        </p:grpSpPr>
        <p:sp>
          <p:nvSpPr>
            <p:cNvPr id="16" name="Google Shape;16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" name="Google Shape;17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18" name="Google Shape;18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0" name="Google Shape;20;p2"/>
          <p:cNvSpPr/>
          <p:nvPr/>
        </p:nvSpPr>
        <p:spPr>
          <a:xfrm>
            <a:off x="8445700" y="222050"/>
            <a:ext cx="665700" cy="560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" name="Google Shape;21;p2"/>
          <p:cNvGrpSpPr/>
          <p:nvPr/>
        </p:nvGrpSpPr>
        <p:grpSpPr>
          <a:xfrm flipH="1" rot="10800000">
            <a:off x="1" y="1090763"/>
            <a:ext cx="8847502" cy="2961975"/>
            <a:chOff x="-8178042" y="-4493254"/>
            <a:chExt cx="19483597" cy="6522736"/>
          </a:xfrm>
        </p:grpSpPr>
        <p:sp>
          <p:nvSpPr>
            <p:cNvPr id="22" name="Google Shape;22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pic>
        <p:nvPicPr>
          <p:cNvPr id="24" name="Google Shape;2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975" y="1090800"/>
            <a:ext cx="8850475" cy="29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9350" y="1307563"/>
            <a:ext cx="2521275" cy="25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"/>
          <p:cNvSpPr/>
          <p:nvPr/>
        </p:nvSpPr>
        <p:spPr>
          <a:xfrm flipH="1">
            <a:off x="5777475" y="1090775"/>
            <a:ext cx="3066300" cy="30690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8801100" y="1138700"/>
            <a:ext cx="104700" cy="296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" name="Google Shape;28;p2"/>
          <p:cNvCxnSpPr/>
          <p:nvPr/>
        </p:nvCxnSpPr>
        <p:spPr>
          <a:xfrm flipH="1" rot="10800000">
            <a:off x="8846350" y="1090750"/>
            <a:ext cx="1200" cy="59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" name="Google Shape;29;p2"/>
          <p:cNvSpPr/>
          <p:nvPr/>
        </p:nvSpPr>
        <p:spPr>
          <a:xfrm rot="1685544">
            <a:off x="8493325" y="71425"/>
            <a:ext cx="375650" cy="248850"/>
          </a:xfrm>
          <a:prstGeom prst="flowChartInputOutpu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1">
  <p:cSld name="CUSTOM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88" name="Google Shape;188;p1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" name="Google Shape;189;p11"/>
          <p:cNvSpPr/>
          <p:nvPr/>
        </p:nvSpPr>
        <p:spPr>
          <a:xfrm>
            <a:off x="8384300" y="92825"/>
            <a:ext cx="721200" cy="68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>
  <p:cSld name="TITLE_2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2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92" name="Google Shape;192;p12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93" name="Google Shape;193;p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32" name="Google Shape;32;p3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39" name="Google Shape;39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40" name="Google Shape;40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" name="Google Shape;41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42" name="Google Shape;42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" name="Google Shape;44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45" name="Google Shape;45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8" name="Google Shape;48;p3"/>
          <p:cNvSpPr txBox="1"/>
          <p:nvPr>
            <p:ph idx="1" type="body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/>
        </p:txBody>
      </p:sp>
      <p:sp>
        <p:nvSpPr>
          <p:cNvPr id="49" name="Google Shape;49;p3"/>
          <p:cNvSpPr txBox="1"/>
          <p:nvPr>
            <p:ph idx="2" type="body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/>
        </p:txBody>
      </p:sp>
      <p:sp>
        <p:nvSpPr>
          <p:cNvPr id="50" name="Google Shape;50;p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fmla="val 3242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53" name="Google Shape;53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54" name="Google Shape;54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4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56" name="Google Shape;56;p4"/>
          <p:cNvGrpSpPr/>
          <p:nvPr/>
        </p:nvGrpSpPr>
        <p:grpSpPr>
          <a:xfrm flipH="1" rot="10800000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57" name="Google Shape;57;p4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59" name="Google Shape;59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60" name="Google Shape;60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1" name="Google Shape;61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62" name="Google Shape;62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4" name="Google Shape;64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65" name="Google Shape;65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7" name="Google Shape;67;p4"/>
          <p:cNvSpPr txBox="1"/>
          <p:nvPr>
            <p:ph type="ctrTitle"/>
          </p:nvPr>
        </p:nvSpPr>
        <p:spPr>
          <a:xfrm>
            <a:off x="463525" y="2931925"/>
            <a:ext cx="4094400" cy="20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" name="Google Shape;68;p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8" name="Google Shape;78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79" name="Google Shape;79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0" name="Google Shape;80;p5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1" name="Google Shape;81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2" name="Google Shape;82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3" name="Google Shape;83;p5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4" name="Google Shape;84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5" name="Google Shape;85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sp>
        <p:nvSpPr>
          <p:cNvPr id="86" name="Google Shape;86;p5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87" name="Google Shape;87;p5"/>
          <p:cNvSpPr txBox="1"/>
          <p:nvPr>
            <p:ph idx="1" type="body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indent="-3810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indent="-3810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indent="-3810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indent="-3810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indent="-3810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indent="-3810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indent="-3810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indent="-3810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/>
        </p:txBody>
      </p:sp>
      <p:sp>
        <p:nvSpPr>
          <p:cNvPr id="88" name="Google Shape;88;p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91" name="Google Shape;91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8" name="Google Shape;98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9" name="Google Shape;99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0" name="Google Shape;100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01" name="Google Shape;101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" name="Google Shape;103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04" name="Google Shape;104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6" name="Google Shape;106;p6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07" name="Google Shape;107;p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7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10" name="Google Shape;110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1" name="Google Shape;111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2" name="Google Shape;112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4" name="Google Shape;114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5" name="Google Shape;115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7" name="Google Shape;117;p7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8" name="Google Shape;118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9" name="Google Shape;119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20" name="Google Shape;120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" name="Google Shape;122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23" name="Google Shape;123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5" name="Google Shape;125;p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28" name="Google Shape;128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9" name="Google Shape;129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0" name="Google Shape;130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" name="Google Shape;132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3" name="Google Shape;133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5" name="Google Shape;135;p8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fmla="val 3242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36" name="Google Shape;136;p8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37" name="Google Shape;137;p8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8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39" name="Google Shape;139;p8"/>
          <p:cNvGrpSpPr/>
          <p:nvPr/>
        </p:nvGrpSpPr>
        <p:grpSpPr>
          <a:xfrm flipH="1" rot="10800000">
            <a:off x="1" y="1090763"/>
            <a:ext cx="8847502" cy="2961975"/>
            <a:chOff x="-8178042" y="-4493254"/>
            <a:chExt cx="19483597" cy="6522736"/>
          </a:xfrm>
        </p:grpSpPr>
        <p:sp>
          <p:nvSpPr>
            <p:cNvPr id="140" name="Google Shape;140;p8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142" name="Google Shape;142;p8"/>
          <p:cNvSpPr txBox="1"/>
          <p:nvPr>
            <p:ph idx="1" type="body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i="1" sz="3000">
                <a:solidFill>
                  <a:srgbClr val="FFFFFF"/>
                </a:solidFill>
              </a:defRPr>
            </a:lvl1pPr>
            <a:lvl2pPr indent="-4191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2pPr>
            <a:lvl3pPr indent="-4191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3pPr>
            <a:lvl4pPr indent="-4191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4pPr>
            <a:lvl5pPr indent="-4191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5pPr>
            <a:lvl6pPr indent="-4191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6pPr>
            <a:lvl7pPr indent="-4191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7pPr>
            <a:lvl8pPr indent="-4191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8pPr>
            <a:lvl9pPr indent="-4191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3" name="Google Shape;143;p8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" sz="72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1" i="0" sz="72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9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47" name="Google Shape;147;p9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48" name="Google Shape;148;p9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49" name="Google Shape;149;p9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50" name="Google Shape;150;p9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51" name="Google Shape;151;p9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52" name="Google Shape;152;p9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53" name="Google Shape;153;p9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54" name="Google Shape;154;p9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55" name="Google Shape;155;p9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6" name="Google Shape;156;p9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" name="Google Shape;159;p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0" name="Google Shape;160;p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62" name="Google Shape;162;p9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63" name="Google Shape;163;p9"/>
          <p:cNvSpPr txBox="1"/>
          <p:nvPr>
            <p:ph idx="1" type="body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64" name="Google Shape;164;p9"/>
          <p:cNvSpPr txBox="1"/>
          <p:nvPr>
            <p:ph idx="2" type="body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65" name="Google Shape;165;p9"/>
          <p:cNvSpPr txBox="1"/>
          <p:nvPr>
            <p:ph idx="3" type="body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66" name="Google Shape;166;p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10"/>
          <p:cNvGrpSpPr/>
          <p:nvPr/>
        </p:nvGrpSpPr>
        <p:grpSpPr>
          <a:xfrm>
            <a:off x="2466138" y="4472723"/>
            <a:ext cx="6686825" cy="670795"/>
            <a:chOff x="5589288" y="4472723"/>
            <a:chExt cx="6686825" cy="670795"/>
          </a:xfrm>
        </p:grpSpPr>
        <p:sp>
          <p:nvSpPr>
            <p:cNvPr id="169" name="Google Shape;169;p10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0" name="Google Shape;170;p10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1" cy="1699506"/>
            </a:xfrm>
          </p:grpSpPr>
          <p:sp>
            <p:nvSpPr>
              <p:cNvPr id="171" name="Google Shape;171;p10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10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3" name="Google Shape;173;p10"/>
            <p:cNvGrpSpPr/>
            <p:nvPr/>
          </p:nvGrpSpPr>
          <p:grpSpPr>
            <a:xfrm flipH="1">
              <a:off x="5592255" y="4646738"/>
              <a:ext cx="6682918" cy="304563"/>
              <a:chOff x="-30922586" y="330075"/>
              <a:chExt cx="37293070" cy="1699569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-30922586" y="330144"/>
                <a:ext cx="355881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6" name="Google Shape;176;p10"/>
          <p:cNvSpPr txBox="1"/>
          <p:nvPr>
            <p:ph idx="1" type="body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</a:lstStyle>
          <a:p/>
        </p:txBody>
      </p:sp>
      <p:sp>
        <p:nvSpPr>
          <p:cNvPr id="177" name="Google Shape;177;p1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8" name="Google Shape;178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9" name="Google Shape;179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0" name="Google Shape;180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81" name="Google Shape;181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" name="Google Shape;183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84" name="Google Shape;184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b="0" i="0" sz="24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490750" y="123750"/>
            <a:ext cx="614648" cy="61434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9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5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gif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gif"/><Relationship Id="rId4" Type="http://schemas.openxmlformats.org/officeDocument/2006/relationships/image" Target="../media/image22.gif"/><Relationship Id="rId5" Type="http://schemas.openxmlformats.org/officeDocument/2006/relationships/image" Target="../media/image46.gif"/><Relationship Id="rId6" Type="http://schemas.openxmlformats.org/officeDocument/2006/relationships/image" Target="../media/image29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gif"/><Relationship Id="rId4" Type="http://schemas.openxmlformats.org/officeDocument/2006/relationships/image" Target="../media/image25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scikit-learn.org/stable/modules/clustering.html#clustering-evaluation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gif"/><Relationship Id="rId4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docs.scipy.org/doc/scipy/reference/generated/scipy.spatial.distance.pdist.html" TargetMode="External"/><Relationship Id="rId4" Type="http://schemas.openxmlformats.org/officeDocument/2006/relationships/image" Target="../media/image36.png"/><Relationship Id="rId5" Type="http://schemas.openxmlformats.org/officeDocument/2006/relationships/hyperlink" Target="https://docs.scipy.org/doc/scipy/reference/generated/scipy.cluster.hierarchy.linkage.html#scipy.cluster.hierarchy.linkage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Relationship Id="rId4" Type="http://schemas.openxmlformats.org/officeDocument/2006/relationships/image" Target="../media/image47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Relationship Id="rId4" Type="http://schemas.openxmlformats.org/officeDocument/2006/relationships/image" Target="../media/image47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Relationship Id="rId4" Type="http://schemas.openxmlformats.org/officeDocument/2006/relationships/image" Target="../media/image40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scikit-learn.org/stable/modules/clustering.html" TargetMode="External"/><Relationship Id="rId4" Type="http://schemas.openxmlformats.org/officeDocument/2006/relationships/image" Target="../media/image45.png"/><Relationship Id="rId5" Type="http://schemas.openxmlformats.org/officeDocument/2006/relationships/hyperlink" Target="https://github.com/nicodv/kmodes" TargetMode="External"/><Relationship Id="rId6" Type="http://schemas.openxmlformats.org/officeDocument/2006/relationships/hyperlink" Target="https://hdbscan.readthedocs.io/en/latest/how_hdbscan_works.html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gif"/><Relationship Id="rId4" Type="http://schemas.openxmlformats.org/officeDocument/2006/relationships/hyperlink" Target="https://archive.ics.uci.edu/ml/datasets.php?format=&amp;task=clu&amp;att=&amp;area=&amp;numAtt=&amp;numIns=&amp;type=&amp;sort=nameUp&amp;view=table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png"/><Relationship Id="rId4" Type="http://schemas.openxmlformats.org/officeDocument/2006/relationships/hyperlink" Target="https://linktr.ee/mulheres.em.ia" TargetMode="External"/><Relationship Id="rId5" Type="http://schemas.openxmlformats.org/officeDocument/2006/relationships/hyperlink" Target="https://t.me/mulheres_em_ia" TargetMode="External"/><Relationship Id="rId6" Type="http://schemas.openxmlformats.org/officeDocument/2006/relationships/image" Target="../media/image43.png"/><Relationship Id="rId7" Type="http://schemas.openxmlformats.org/officeDocument/2006/relationships/image" Target="../media/image4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www.slidescarnival.com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hyperlink" Target="https://vas3k.com/blog/machine_learning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vas3k.com/blog/machine_learning/" TargetMode="External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"/>
          <p:cNvSpPr txBox="1"/>
          <p:nvPr>
            <p:ph idx="4294967295" type="ctrTitle"/>
          </p:nvPr>
        </p:nvSpPr>
        <p:spPr>
          <a:xfrm>
            <a:off x="4065975" y="4167000"/>
            <a:ext cx="50781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AULA 8 - CLUSTERING</a:t>
            </a:r>
            <a:endParaRPr b="1" i="0" sz="17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13"/>
          <p:cNvSpPr txBox="1"/>
          <p:nvPr/>
        </p:nvSpPr>
        <p:spPr>
          <a:xfrm>
            <a:off x="4013200" y="4659000"/>
            <a:ext cx="50781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DE094C"/>
                </a:solidFill>
                <a:latin typeface="Roboto"/>
                <a:ea typeface="Roboto"/>
                <a:cs typeface="Roboto"/>
                <a:sym typeface="Roboto"/>
              </a:rPr>
              <a:t>#BootcampMIA2022 #SomosMIA</a:t>
            </a:r>
            <a:endParaRPr b="1" sz="1700">
              <a:solidFill>
                <a:srgbClr val="DE094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2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fica o nosso conjunto de dados para esses problemas?</a:t>
            </a:r>
            <a:endParaRPr/>
          </a:p>
        </p:txBody>
      </p:sp>
      <p:sp>
        <p:nvSpPr>
          <p:cNvPr id="344" name="Google Shape;344;p22"/>
          <p:cNvSpPr txBox="1"/>
          <p:nvPr>
            <p:ph idx="12" type="sldNum"/>
          </p:nvPr>
        </p:nvSpPr>
        <p:spPr>
          <a:xfrm>
            <a:off x="5438025" y="3884175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45" name="Google Shape;345;p22"/>
          <p:cNvGrpSpPr/>
          <p:nvPr/>
        </p:nvGrpSpPr>
        <p:grpSpPr>
          <a:xfrm>
            <a:off x="251889" y="546440"/>
            <a:ext cx="290688" cy="458460"/>
            <a:chOff x="6718575" y="2318625"/>
            <a:chExt cx="256950" cy="407375"/>
          </a:xfrm>
        </p:grpSpPr>
        <p:sp>
          <p:nvSpPr>
            <p:cNvPr id="346" name="Google Shape;346;p22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2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2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2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2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2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2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2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4" name="Google Shape;354;p22"/>
          <p:cNvSpPr txBox="1"/>
          <p:nvPr/>
        </p:nvSpPr>
        <p:spPr>
          <a:xfrm>
            <a:off x="146550" y="1411525"/>
            <a:ext cx="88509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Ao contrário do que acontece em problemas de classificação e regressão, o objetivo é que nosso modelo seja capaz de agrupar exemplos </a:t>
            </a:r>
            <a:r>
              <a:rPr i="1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similares</a:t>
            </a:r>
            <a:r>
              <a:rPr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em um mesmo grupo </a:t>
            </a:r>
            <a:r>
              <a:rPr b="1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sem utilizar a classe </a:t>
            </a:r>
            <a:r>
              <a:rPr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desses exemplos.</a:t>
            </a:r>
            <a:endParaRPr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55" name="Google Shape;355;p22"/>
          <p:cNvGraphicFramePr/>
          <p:nvPr/>
        </p:nvGraphicFramePr>
        <p:xfrm>
          <a:off x="1177100" y="3059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{3AE040A3-BAF9-415D-B592-972EC537F028}</a:tableStyleId>
              </a:tblPr>
              <a:tblGrid>
                <a:gridCol w="713925"/>
                <a:gridCol w="739575"/>
                <a:gridCol w="14328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Idade</a:t>
                      </a:r>
                      <a:endParaRPr b="1" sz="12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7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Renda</a:t>
                      </a:r>
                      <a:endParaRPr b="1" sz="12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7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Possui dívidas</a:t>
                      </a:r>
                      <a:endParaRPr b="1" sz="12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7A7"/>
                    </a:solidFill>
                  </a:tcPr>
                </a:tc>
              </a:tr>
              <a:tr h="258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18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1000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Não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04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25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2500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Sim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50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4500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Sim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42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10000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Não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56" name="Google Shape;356;p22"/>
          <p:cNvSpPr txBox="1"/>
          <p:nvPr/>
        </p:nvSpPr>
        <p:spPr>
          <a:xfrm>
            <a:off x="3952525" y="2368050"/>
            <a:ext cx="30252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200" u="none" cap="none" strike="noStrike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Classe (target/label)</a:t>
            </a:r>
            <a:endParaRPr b="1" i="0" sz="1200" u="none" cap="none" strike="noStrike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" name="Google Shape;357;p22"/>
          <p:cNvSpPr txBox="1"/>
          <p:nvPr/>
        </p:nvSpPr>
        <p:spPr>
          <a:xfrm>
            <a:off x="1177100" y="2395375"/>
            <a:ext cx="29193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200" u="none" cap="none" strike="noStrike">
                <a:solidFill>
                  <a:srgbClr val="0097A7"/>
                </a:solidFill>
                <a:latin typeface="Roboto"/>
                <a:ea typeface="Roboto"/>
                <a:cs typeface="Roboto"/>
                <a:sym typeface="Roboto"/>
              </a:rPr>
              <a:t>Atributos (features)</a:t>
            </a:r>
            <a:endParaRPr b="1" i="0" sz="1200" u="none" cap="none" strike="noStrike">
              <a:solidFill>
                <a:srgbClr val="0097A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8" name="Google Shape;358;p22"/>
          <p:cNvSpPr/>
          <p:nvPr/>
        </p:nvSpPr>
        <p:spPr>
          <a:xfrm rot="5400000">
            <a:off x="2490500" y="1439850"/>
            <a:ext cx="292500" cy="28533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" name="Google Shape;359;p22"/>
          <p:cNvSpPr txBox="1"/>
          <p:nvPr/>
        </p:nvSpPr>
        <p:spPr>
          <a:xfrm>
            <a:off x="146550" y="3452125"/>
            <a:ext cx="8745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200" u="none" cap="none" strike="noStrike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Exemplo</a:t>
            </a:r>
            <a:endParaRPr b="1" i="0" sz="1200" u="none" cap="none" strike="noStrike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" name="Google Shape;360;p22"/>
          <p:cNvSpPr/>
          <p:nvPr/>
        </p:nvSpPr>
        <p:spPr>
          <a:xfrm>
            <a:off x="900125" y="3509575"/>
            <a:ext cx="198300" cy="2925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22"/>
          <p:cNvSpPr/>
          <p:nvPr/>
        </p:nvSpPr>
        <p:spPr>
          <a:xfrm rot="5400000">
            <a:off x="5318874" y="1506900"/>
            <a:ext cx="292500" cy="27192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85200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62" name="Google Shape;362;p22"/>
          <p:cNvGraphicFramePr/>
          <p:nvPr/>
        </p:nvGraphicFramePr>
        <p:xfrm>
          <a:off x="4071038" y="3059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{3AE040A3-BAF9-415D-B592-972EC537F028}</a:tableStyleId>
              </a:tblPr>
              <a:tblGrid>
                <a:gridCol w="2753675"/>
              </a:tblGrid>
              <a:tr h="269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Cartão de crédito aprovado</a:t>
                      </a:r>
                      <a:endParaRPr b="1" sz="12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97A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Não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69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Sim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269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Não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269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Não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63" name="Google Shape;363;p2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3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que fazer agrupamentos?</a:t>
            </a:r>
            <a:endParaRPr/>
          </a:p>
        </p:txBody>
      </p:sp>
      <p:sp>
        <p:nvSpPr>
          <p:cNvPr id="369" name="Google Shape;369;p2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70" name="Google Shape;370;p23"/>
          <p:cNvGrpSpPr/>
          <p:nvPr/>
        </p:nvGrpSpPr>
        <p:grpSpPr>
          <a:xfrm>
            <a:off x="251889" y="546440"/>
            <a:ext cx="290688" cy="458460"/>
            <a:chOff x="6718575" y="2318625"/>
            <a:chExt cx="256950" cy="407375"/>
          </a:xfrm>
        </p:grpSpPr>
        <p:sp>
          <p:nvSpPr>
            <p:cNvPr id="371" name="Google Shape;371;p23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3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3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3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3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3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3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9" name="Google Shape;379;p23"/>
          <p:cNvSpPr txBox="1"/>
          <p:nvPr/>
        </p:nvSpPr>
        <p:spPr>
          <a:xfrm>
            <a:off x="474525" y="1504725"/>
            <a:ext cx="3548100" cy="11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"/>
              <a:buChar char="▹"/>
            </a:pPr>
            <a:r>
              <a:rPr i="0" lang="en" sz="1800" u="none" cap="none" strike="noStrik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Encontrar padrões</a:t>
            </a:r>
            <a:endParaRPr i="0" sz="1800" u="none" cap="none" strike="noStrik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"/>
              <a:buChar char="▹"/>
            </a:pPr>
            <a:r>
              <a:rPr i="0" lang="en" sz="1800" u="none" cap="none" strike="noStrik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Análises exploratórias</a:t>
            </a:r>
            <a:endParaRPr i="0" sz="1800" u="none" cap="none" strike="noStrik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"/>
              <a:buChar char="▹"/>
            </a:pPr>
            <a:r>
              <a:rPr i="0" lang="en" sz="1800" u="none" cap="none" strike="noStrik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Reduzir dimensionalidade</a:t>
            </a:r>
            <a:endParaRPr i="0" sz="1800" u="none" cap="none" strike="noStrik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" name="Google Shape;380;p23"/>
          <p:cNvSpPr txBox="1"/>
          <p:nvPr/>
        </p:nvSpPr>
        <p:spPr>
          <a:xfrm>
            <a:off x="4371725" y="1504725"/>
            <a:ext cx="4526400" cy="22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"/>
              <a:buChar char="▹"/>
            </a:pPr>
            <a:r>
              <a:rPr i="0" lang="en" sz="1800" u="none" cap="none" strike="noStrik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Segmentação de clientes</a:t>
            </a:r>
            <a:endParaRPr i="0" sz="1800" u="none" cap="none" strike="noStrik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"/>
              <a:buChar char="▹"/>
            </a:pPr>
            <a:r>
              <a:rPr i="0" lang="en" sz="1800" u="none" cap="none" strike="noStrik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Detecção de anomalias e fraudes </a:t>
            </a:r>
            <a:endParaRPr i="0" sz="1800" u="none" cap="none" strike="noStrik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"/>
              <a:buChar char="▹"/>
            </a:pPr>
            <a:r>
              <a:rPr i="0" lang="en" sz="1800" u="none" cap="none" strike="noStrik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Segmentação de imagens</a:t>
            </a:r>
            <a:endParaRPr i="0" sz="1800" u="none" cap="none" strike="noStrik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"/>
              <a:buChar char="▹"/>
            </a:pPr>
            <a:r>
              <a:rPr i="0" lang="en" sz="1800" u="none" cap="none" strike="noStrik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Sistemas de recomendação </a:t>
            </a:r>
            <a:endParaRPr i="0" sz="1800" u="none" cap="none" strike="noStrik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"/>
              <a:buChar char="▹"/>
            </a:pPr>
            <a:r>
              <a:rPr i="0" lang="en" sz="1800" u="none" cap="none" strike="noStrik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Segmentação de documentos </a:t>
            </a:r>
            <a:endParaRPr i="0" sz="1800" u="none" cap="none" strike="noStrik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"/>
              <a:buChar char="▹"/>
            </a:pPr>
            <a:r>
              <a:rPr i="0" lang="en" sz="1800" u="none" cap="none" strike="noStrik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Análise de redes sociais</a:t>
            </a:r>
            <a:endParaRPr i="0" sz="1800" u="none" cap="none" strike="noStrik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1" name="Google Shape;38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2125" y="2625475"/>
            <a:ext cx="2412900" cy="2412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4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Quais são os tipos de clustering?</a:t>
            </a:r>
            <a:endParaRPr/>
          </a:p>
        </p:txBody>
      </p:sp>
      <p:sp>
        <p:nvSpPr>
          <p:cNvPr id="387" name="Google Shape;387;p2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251889" y="546440"/>
            <a:ext cx="290688" cy="458460"/>
            <a:chOff x="6718575" y="2318625"/>
            <a:chExt cx="256950" cy="407375"/>
          </a:xfrm>
        </p:grpSpPr>
        <p:sp>
          <p:nvSpPr>
            <p:cNvPr id="389" name="Google Shape;389;p24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4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4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4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4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4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97" name="Google Shape;39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5700" y="1497225"/>
            <a:ext cx="2800800" cy="2800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98" name="Google Shape;398;p24"/>
          <p:cNvSpPr txBox="1"/>
          <p:nvPr/>
        </p:nvSpPr>
        <p:spPr>
          <a:xfrm>
            <a:off x="814275" y="2108675"/>
            <a:ext cx="3705300" cy="19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Roboto"/>
              <a:buChar char="▹"/>
            </a:pPr>
            <a:r>
              <a:rPr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Por partição</a:t>
            </a:r>
            <a:endParaRPr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Roboto"/>
              <a:buChar char="▹"/>
            </a:pPr>
            <a:r>
              <a:rPr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Hierárquico</a:t>
            </a:r>
            <a:endParaRPr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▹"/>
            </a:pPr>
            <a:r>
              <a:rPr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Por densidade</a:t>
            </a:r>
            <a:endParaRPr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5"/>
          <p:cNvSpPr txBox="1"/>
          <p:nvPr>
            <p:ph type="ctrTitle"/>
          </p:nvPr>
        </p:nvSpPr>
        <p:spPr>
          <a:xfrm>
            <a:off x="276448" y="2946350"/>
            <a:ext cx="491933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Agrupamento por partição	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4" name="Google Shape;404;p2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13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6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Vamos começar pelo de partição!</a:t>
            </a:r>
            <a:endParaRPr/>
          </a:p>
        </p:txBody>
      </p:sp>
      <p:sp>
        <p:nvSpPr>
          <p:cNvPr id="410" name="Google Shape;410;p2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14</a:t>
            </a:r>
            <a:endParaRPr/>
          </a:p>
        </p:txBody>
      </p:sp>
      <p:grpSp>
        <p:nvGrpSpPr>
          <p:cNvPr id="411" name="Google Shape;411;p26"/>
          <p:cNvGrpSpPr/>
          <p:nvPr/>
        </p:nvGrpSpPr>
        <p:grpSpPr>
          <a:xfrm>
            <a:off x="327655" y="508064"/>
            <a:ext cx="270295" cy="382822"/>
            <a:chOff x="3979850" y="1598950"/>
            <a:chExt cx="356825" cy="505375"/>
          </a:xfrm>
        </p:grpSpPr>
        <p:sp>
          <p:nvSpPr>
            <p:cNvPr id="412" name="Google Shape;412;p26"/>
            <p:cNvSpPr/>
            <p:nvPr/>
          </p:nvSpPr>
          <p:spPr>
            <a:xfrm>
              <a:off x="3979850" y="1602600"/>
              <a:ext cx="44475" cy="501725"/>
            </a:xfrm>
            <a:custGeom>
              <a:rect b="b" l="l" r="r" t="t"/>
              <a:pathLst>
                <a:path extrusionOk="0" fill="none" h="20069" w="1779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6"/>
            <p:cNvSpPr/>
            <p:nvPr/>
          </p:nvSpPr>
          <p:spPr>
            <a:xfrm>
              <a:off x="4037075" y="1598950"/>
              <a:ext cx="299600" cy="228950"/>
            </a:xfrm>
            <a:custGeom>
              <a:rect b="b" l="l" r="r" t="t"/>
              <a:pathLst>
                <a:path extrusionOk="0" fill="none" h="9158" w="11984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14" name="Google Shape;41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6325" y="1824685"/>
            <a:ext cx="3818100" cy="2145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415" name="Google Shape;415;p26"/>
          <p:cNvSpPr txBox="1"/>
          <p:nvPr/>
        </p:nvSpPr>
        <p:spPr>
          <a:xfrm>
            <a:off x="232875" y="1636875"/>
            <a:ext cx="4634400" cy="25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 algoritmo mais conhecido de partição é o </a:t>
            </a:r>
            <a:r>
              <a:rPr b="1" i="0" lang="en" sz="2200" u="none" cap="none" strike="noStrike">
                <a:solidFill>
                  <a:srgbClr val="DE094C"/>
                </a:solidFill>
                <a:latin typeface="Roboto"/>
                <a:ea typeface="Roboto"/>
                <a:cs typeface="Roboto"/>
                <a:sym typeface="Roboto"/>
              </a:rPr>
              <a:t>K-means</a:t>
            </a:r>
            <a:r>
              <a:rPr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Ele tem como objetivo agrupar os objetos em </a:t>
            </a:r>
            <a:r>
              <a:rPr i="1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clusters.</a:t>
            </a:r>
            <a:endParaRPr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Para isso, são </a:t>
            </a:r>
            <a:r>
              <a:rPr lang="en" sz="18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escolhidos</a:t>
            </a:r>
            <a:r>
              <a:rPr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representantes desses clusters, chamados de </a:t>
            </a:r>
            <a:r>
              <a:rPr b="1"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centroides</a:t>
            </a:r>
            <a:r>
              <a:rPr i="0" lang="en" sz="18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i="0" sz="18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7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</a:t>
            </a:r>
            <a:endParaRPr/>
          </a:p>
        </p:txBody>
      </p:sp>
      <p:sp>
        <p:nvSpPr>
          <p:cNvPr id="421" name="Google Shape;421;p2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2" name="Google Shape;422;p27"/>
          <p:cNvGrpSpPr/>
          <p:nvPr/>
        </p:nvGrpSpPr>
        <p:grpSpPr>
          <a:xfrm>
            <a:off x="251889" y="546440"/>
            <a:ext cx="290688" cy="458460"/>
            <a:chOff x="6718575" y="2318625"/>
            <a:chExt cx="256950" cy="407375"/>
          </a:xfrm>
        </p:grpSpPr>
        <p:sp>
          <p:nvSpPr>
            <p:cNvPr id="423" name="Google Shape;423;p27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27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27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7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7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7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7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7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31" name="Google Shape;43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175" y="1536525"/>
            <a:ext cx="5023700" cy="306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75400" y="1366800"/>
            <a:ext cx="3061675" cy="306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8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Distância? Como eu calculo essa distância?</a:t>
            </a:r>
            <a:endParaRPr/>
          </a:p>
        </p:txBody>
      </p:sp>
      <p:sp>
        <p:nvSpPr>
          <p:cNvPr id="438" name="Google Shape;438;p2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9" name="Google Shape;43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8075" y="1954288"/>
            <a:ext cx="2867700" cy="1886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40" name="Google Shape;440;p28"/>
          <p:cNvPicPr preferRelativeResize="0"/>
          <p:nvPr/>
        </p:nvPicPr>
        <p:blipFill rotWithShape="1">
          <a:blip r:embed="rId4">
            <a:alphaModFix/>
          </a:blip>
          <a:srcRect b="0" l="0" r="66965" t="0"/>
          <a:stretch/>
        </p:blipFill>
        <p:spPr>
          <a:xfrm>
            <a:off x="337175" y="1565900"/>
            <a:ext cx="2494005" cy="307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28"/>
          <p:cNvPicPr preferRelativeResize="0"/>
          <p:nvPr/>
        </p:nvPicPr>
        <p:blipFill rotWithShape="1">
          <a:blip r:embed="rId4">
            <a:alphaModFix/>
          </a:blip>
          <a:srcRect b="0" l="56961" r="13031" t="0"/>
          <a:stretch/>
        </p:blipFill>
        <p:spPr>
          <a:xfrm>
            <a:off x="3168262" y="1565900"/>
            <a:ext cx="2265313" cy="3070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2" name="Google Shape;442;p28"/>
          <p:cNvGrpSpPr/>
          <p:nvPr/>
        </p:nvGrpSpPr>
        <p:grpSpPr>
          <a:xfrm>
            <a:off x="251889" y="546440"/>
            <a:ext cx="290688" cy="458460"/>
            <a:chOff x="6718575" y="2318625"/>
            <a:chExt cx="256950" cy="407375"/>
          </a:xfrm>
        </p:grpSpPr>
        <p:sp>
          <p:nvSpPr>
            <p:cNvPr id="443" name="Google Shape;443;p28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28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28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28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28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28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28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28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9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Quais as vantagens do K-Means?</a:t>
            </a:r>
            <a:endParaRPr/>
          </a:p>
        </p:txBody>
      </p:sp>
      <p:sp>
        <p:nvSpPr>
          <p:cNvPr id="456" name="Google Shape;456;p2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57" name="Google Shape;457;p29"/>
          <p:cNvGrpSpPr/>
          <p:nvPr/>
        </p:nvGrpSpPr>
        <p:grpSpPr>
          <a:xfrm>
            <a:off x="251889" y="546440"/>
            <a:ext cx="290688" cy="458460"/>
            <a:chOff x="6718575" y="2318625"/>
            <a:chExt cx="256950" cy="407375"/>
          </a:xfrm>
        </p:grpSpPr>
        <p:sp>
          <p:nvSpPr>
            <p:cNvPr id="458" name="Google Shape;458;p29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29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29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29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66" name="Google Shape;46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1475" y="2940600"/>
            <a:ext cx="3204000" cy="1926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467" name="Google Shape;467;p29"/>
          <p:cNvSpPr txBox="1"/>
          <p:nvPr/>
        </p:nvSpPr>
        <p:spPr>
          <a:xfrm>
            <a:off x="251900" y="1622375"/>
            <a:ext cx="77280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Roboto"/>
              <a:buChar char="▹"/>
            </a:pPr>
            <a:r>
              <a:rPr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Simples de entender e de ser implementado </a:t>
            </a:r>
            <a:endParaRPr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Roboto"/>
              <a:buChar char="▹"/>
            </a:pPr>
            <a:r>
              <a:rPr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Eficiente </a:t>
            </a:r>
            <a:endParaRPr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Roboto"/>
              <a:buChar char="▹"/>
            </a:pPr>
            <a:r>
              <a:rPr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Escalável</a:t>
            </a:r>
            <a:endParaRPr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1475" y="2942708"/>
            <a:ext cx="3204000" cy="1922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473" name="Google Shape;473;p30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q</a:t>
            </a:r>
            <a:r>
              <a:rPr lang="en"/>
              <a:t>uais as desvantagens do K-Means?</a:t>
            </a:r>
            <a:endParaRPr/>
          </a:p>
        </p:txBody>
      </p:sp>
      <p:sp>
        <p:nvSpPr>
          <p:cNvPr id="474" name="Google Shape;474;p3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75" name="Google Shape;475;p30"/>
          <p:cNvGrpSpPr/>
          <p:nvPr/>
        </p:nvGrpSpPr>
        <p:grpSpPr>
          <a:xfrm>
            <a:off x="251889" y="546440"/>
            <a:ext cx="290688" cy="458460"/>
            <a:chOff x="6718575" y="2318625"/>
            <a:chExt cx="256950" cy="407375"/>
          </a:xfrm>
        </p:grpSpPr>
        <p:sp>
          <p:nvSpPr>
            <p:cNvPr id="476" name="Google Shape;476;p30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30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30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30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30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30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30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30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30"/>
          <p:cNvSpPr txBox="1"/>
          <p:nvPr/>
        </p:nvSpPr>
        <p:spPr>
          <a:xfrm>
            <a:off x="251900" y="1587000"/>
            <a:ext cx="77280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Roboto"/>
              <a:buChar char="▹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Necessidade de escolher um número de clusters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Roboto"/>
              <a:buChar char="▹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Pode sofrer com outliers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Roboto"/>
              <a:buChar char="▹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Assume formatos esféricos para os clusters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Roboto"/>
              <a:buChar char="▹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Funciona apenas para dados numéricos.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0" name="Google Shape;490;p31"/>
          <p:cNvSpPr txBox="1"/>
          <p:nvPr/>
        </p:nvSpPr>
        <p:spPr>
          <a:xfrm>
            <a:off x="196475" y="1499425"/>
            <a:ext cx="76788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Seguiremos o seguinte fluxo (é o mesmo que seguimos na classificação):</a:t>
            </a:r>
            <a:endParaRPr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Google Shape;491;p31"/>
          <p:cNvSpPr txBox="1"/>
          <p:nvPr/>
        </p:nvSpPr>
        <p:spPr>
          <a:xfrm>
            <a:off x="233846" y="2109925"/>
            <a:ext cx="1533300" cy="13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Análise </a:t>
            </a:r>
            <a:endParaRPr b="1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exploratória</a:t>
            </a:r>
            <a:endParaRPr b="1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2" name="Google Shape;492;p31"/>
          <p:cNvSpPr txBox="1"/>
          <p:nvPr/>
        </p:nvSpPr>
        <p:spPr>
          <a:xfrm>
            <a:off x="2548700" y="2109925"/>
            <a:ext cx="14874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Feature</a:t>
            </a:r>
            <a:endParaRPr b="1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Engineering</a:t>
            </a:r>
            <a:endParaRPr b="1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3" name="Google Shape;493;p31"/>
          <p:cNvSpPr txBox="1"/>
          <p:nvPr/>
        </p:nvSpPr>
        <p:spPr>
          <a:xfrm>
            <a:off x="4817650" y="2294400"/>
            <a:ext cx="14874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Modelagem</a:t>
            </a:r>
            <a:endParaRPr b="1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4" name="Google Shape;494;p31"/>
          <p:cNvSpPr txBox="1"/>
          <p:nvPr/>
        </p:nvSpPr>
        <p:spPr>
          <a:xfrm>
            <a:off x="7101900" y="2294400"/>
            <a:ext cx="14874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Avaliação</a:t>
            </a:r>
            <a:endParaRPr b="1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5" name="Google Shape;495;p31"/>
          <p:cNvPicPr preferRelativeResize="0"/>
          <p:nvPr/>
        </p:nvPicPr>
        <p:blipFill rotWithShape="1">
          <a:blip r:embed="rId3">
            <a:alphaModFix/>
          </a:blip>
          <a:srcRect b="0" l="5982" r="11618" t="0"/>
          <a:stretch/>
        </p:blipFill>
        <p:spPr>
          <a:xfrm>
            <a:off x="226550" y="3018413"/>
            <a:ext cx="1533300" cy="1031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96" name="Google Shape;496;p31"/>
          <p:cNvPicPr preferRelativeResize="0"/>
          <p:nvPr/>
        </p:nvPicPr>
        <p:blipFill rotWithShape="1">
          <a:blip r:embed="rId4">
            <a:alphaModFix/>
          </a:blip>
          <a:srcRect b="2813" l="3928" r="2543" t="3701"/>
          <a:stretch/>
        </p:blipFill>
        <p:spPr>
          <a:xfrm>
            <a:off x="2548697" y="2984221"/>
            <a:ext cx="1487400" cy="1100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97" name="Google Shape;497;p31"/>
          <p:cNvPicPr preferRelativeResize="0"/>
          <p:nvPr/>
        </p:nvPicPr>
        <p:blipFill rotWithShape="1">
          <a:blip r:embed="rId5">
            <a:alphaModFix/>
          </a:blip>
          <a:srcRect b="0" l="16964" r="11754" t="0"/>
          <a:stretch/>
        </p:blipFill>
        <p:spPr>
          <a:xfrm>
            <a:off x="4824950" y="2942084"/>
            <a:ext cx="1487400" cy="1169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98" name="Google Shape;498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01200" y="2945247"/>
            <a:ext cx="1487400" cy="1152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499" name="Google Shape;499;p31"/>
          <p:cNvSpPr/>
          <p:nvPr/>
        </p:nvSpPr>
        <p:spPr>
          <a:xfrm rot="-5400000">
            <a:off x="1988525" y="2319425"/>
            <a:ext cx="292500" cy="3876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31"/>
          <p:cNvSpPr txBox="1"/>
          <p:nvPr/>
        </p:nvSpPr>
        <p:spPr>
          <a:xfrm>
            <a:off x="196475" y="4465325"/>
            <a:ext cx="38397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600" u="none" cap="none" strike="noStrike">
                <a:solidFill>
                  <a:schemeClr val="accent6"/>
                </a:solidFill>
                <a:latin typeface="Work Sans"/>
                <a:ea typeface="Work Sans"/>
                <a:cs typeface="Work Sans"/>
                <a:sym typeface="Work Sans"/>
              </a:rPr>
              <a:t>Pré-processamento dos dados</a:t>
            </a:r>
            <a:endParaRPr b="1" i="0" sz="1600" u="none" cap="none" strike="noStrike">
              <a:solidFill>
                <a:schemeClr val="accent6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501" name="Google Shape;501;p31"/>
          <p:cNvCxnSpPr/>
          <p:nvPr/>
        </p:nvCxnSpPr>
        <p:spPr>
          <a:xfrm>
            <a:off x="1883675" y="2571750"/>
            <a:ext cx="502200" cy="0"/>
          </a:xfrm>
          <a:prstGeom prst="straightConnector1">
            <a:avLst/>
          </a:prstGeom>
          <a:noFill/>
          <a:ln cap="flat" cmpd="sng" w="28575">
            <a:solidFill>
              <a:srgbClr val="DE094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02" name="Google Shape;502;p31"/>
          <p:cNvCxnSpPr/>
          <p:nvPr/>
        </p:nvCxnSpPr>
        <p:spPr>
          <a:xfrm>
            <a:off x="4168125" y="2571750"/>
            <a:ext cx="502200" cy="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03" name="Google Shape;503;p31"/>
          <p:cNvCxnSpPr/>
          <p:nvPr/>
        </p:nvCxnSpPr>
        <p:spPr>
          <a:xfrm>
            <a:off x="6452375" y="2571750"/>
            <a:ext cx="502200" cy="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04" name="Google Shape;504;p31"/>
          <p:cNvSpPr txBox="1"/>
          <p:nvPr/>
        </p:nvSpPr>
        <p:spPr>
          <a:xfrm>
            <a:off x="61050" y="790850"/>
            <a:ext cx="902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Vamos construir nosso primeiro modelo de clustering?</a:t>
            </a:r>
            <a:endParaRPr sz="28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Quem somos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1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08" name="Google Shape;208;p14"/>
          <p:cNvGrpSpPr/>
          <p:nvPr/>
        </p:nvGrpSpPr>
        <p:grpSpPr>
          <a:xfrm>
            <a:off x="256837" y="552787"/>
            <a:ext cx="445578" cy="445773"/>
            <a:chOff x="557511" y="3214925"/>
            <a:chExt cx="719836" cy="720150"/>
          </a:xfrm>
        </p:grpSpPr>
        <p:sp>
          <p:nvSpPr>
            <p:cNvPr id="209" name="Google Shape;209;p14"/>
            <p:cNvSpPr/>
            <p:nvPr/>
          </p:nvSpPr>
          <p:spPr>
            <a:xfrm>
              <a:off x="557511" y="3214925"/>
              <a:ext cx="434543" cy="347863"/>
            </a:xfrm>
            <a:custGeom>
              <a:rect b="b" l="l" r="r" t="t"/>
              <a:pathLst>
                <a:path extrusionOk="0" h="412" w="515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rgbClr val="B41F79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4"/>
            <p:cNvSpPr/>
            <p:nvPr/>
          </p:nvSpPr>
          <p:spPr>
            <a:xfrm>
              <a:off x="929646" y="3214925"/>
              <a:ext cx="347700" cy="434664"/>
            </a:xfrm>
            <a:custGeom>
              <a:rect b="b" l="l" r="r" t="t"/>
              <a:pathLst>
                <a:path extrusionOk="0" h="515" w="412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rgbClr val="C7156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4"/>
            <p:cNvSpPr/>
            <p:nvPr/>
          </p:nvSpPr>
          <p:spPr>
            <a:xfrm>
              <a:off x="557511" y="3500411"/>
              <a:ext cx="347040" cy="434664"/>
            </a:xfrm>
            <a:custGeom>
              <a:rect b="b" l="l" r="r" t="t"/>
              <a:pathLst>
                <a:path extrusionOk="0" h="515" w="411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rgbClr val="EEE7EB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4"/>
            <p:cNvSpPr/>
            <p:nvPr/>
          </p:nvSpPr>
          <p:spPr>
            <a:xfrm>
              <a:off x="842804" y="3588202"/>
              <a:ext cx="434543" cy="346873"/>
            </a:xfrm>
            <a:custGeom>
              <a:rect b="b" l="l" r="r" t="t"/>
              <a:pathLst>
                <a:path extrusionOk="0" h="411" w="515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rgbClr val="92A8C8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3" name="Google Shape;213;p14"/>
          <p:cNvSpPr txBox="1"/>
          <p:nvPr>
            <p:ph idx="2" type="body"/>
          </p:nvPr>
        </p:nvSpPr>
        <p:spPr>
          <a:xfrm>
            <a:off x="4361100" y="1993250"/>
            <a:ext cx="4284600" cy="17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Data Scientist na NeuralMed</a:t>
            </a:r>
            <a:endParaRPr sz="1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Co-fundadora da MIA</a:t>
            </a:r>
            <a:endParaRPr sz="1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Embaixadora do WiDS Rio</a:t>
            </a:r>
            <a:endParaRPr sz="1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Doutora em Inteligência Computacional - UFMG</a:t>
            </a:r>
            <a:endParaRPr sz="1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Google Developer Expert - ML</a:t>
            </a:r>
            <a:endParaRPr sz="1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" name="Google Shape;214;p14"/>
          <p:cNvSpPr txBox="1"/>
          <p:nvPr/>
        </p:nvSpPr>
        <p:spPr>
          <a:xfrm>
            <a:off x="4361103" y="1490979"/>
            <a:ext cx="39504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28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Fernanda Wanderley</a:t>
            </a:r>
            <a:endParaRPr b="1" i="0" sz="2800" u="none" cap="none" strike="noStrike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" name="Google Shape;215;p14"/>
          <p:cNvSpPr txBox="1"/>
          <p:nvPr/>
        </p:nvSpPr>
        <p:spPr>
          <a:xfrm>
            <a:off x="4790575" y="4093525"/>
            <a:ext cx="1876200" cy="6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b="0" i="0" lang="en" sz="2400" u="none" cap="none" strike="noStrike">
                <a:solidFill>
                  <a:srgbClr val="595959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</a:t>
            </a:r>
            <a:r>
              <a:rPr lang="en">
                <a:solidFill>
                  <a:srgbClr val="595959"/>
                </a:solidFill>
                <a:latin typeface="Roboto Medium"/>
                <a:ea typeface="Roboto Medium"/>
                <a:cs typeface="Roboto Medium"/>
                <a:sym typeface="Roboto Medium"/>
              </a:rPr>
              <a:t>nandaw</a:t>
            </a:r>
            <a:endParaRPr i="0" u="none" cap="none" strike="noStrike">
              <a:solidFill>
                <a:srgbClr val="595959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t/>
            </a:r>
            <a:endParaRPr i="0" u="none" cap="none" strike="noStrike">
              <a:solidFill>
                <a:srgbClr val="595959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i="0" lang="en" u="none" cap="none" strike="noStrike">
                <a:solidFill>
                  <a:srgbClr val="595959"/>
                </a:solidFill>
                <a:latin typeface="Roboto Medium"/>
                <a:ea typeface="Roboto Medium"/>
                <a:cs typeface="Roboto Medium"/>
                <a:sym typeface="Roboto Medium"/>
              </a:rPr>
              <a:t>  </a:t>
            </a:r>
            <a:r>
              <a:rPr lang="en">
                <a:solidFill>
                  <a:srgbClr val="595959"/>
                </a:solidFill>
                <a:latin typeface="Roboto Medium"/>
                <a:ea typeface="Roboto Medium"/>
                <a:cs typeface="Roboto Medium"/>
                <a:sym typeface="Roboto Medium"/>
              </a:rPr>
              <a:t>nandaw</a:t>
            </a:r>
            <a:endParaRPr i="0" u="none" cap="none" strike="noStrike">
              <a:solidFill>
                <a:srgbClr val="595959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6" name="Google Shape;21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7646" y="4602825"/>
            <a:ext cx="252925" cy="25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4"/>
          <p:cNvPicPr preferRelativeResize="0"/>
          <p:nvPr/>
        </p:nvPicPr>
        <p:blipFill rotWithShape="1">
          <a:blip r:embed="rId4">
            <a:alphaModFix/>
          </a:blip>
          <a:srcRect b="13720" l="16911" r="15978" t="18257"/>
          <a:stretch/>
        </p:blipFill>
        <p:spPr>
          <a:xfrm>
            <a:off x="4537650" y="4147725"/>
            <a:ext cx="252933" cy="25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425" y="1490975"/>
            <a:ext cx="2652300" cy="3536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2"/>
          <p:cNvSpPr txBox="1"/>
          <p:nvPr>
            <p:ph idx="1" type="body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Vamos praticar!!!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10" name="Google Shape;510;p3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1" name="Google Shape;5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0375" y="1895900"/>
            <a:ext cx="3649500" cy="2051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7" name="Google Shape;517;p33"/>
          <p:cNvSpPr txBox="1"/>
          <p:nvPr/>
        </p:nvSpPr>
        <p:spPr>
          <a:xfrm>
            <a:off x="368025" y="399600"/>
            <a:ext cx="5497200" cy="14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" sz="3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UHUL! Fizemos nosso primeiro modelo de clustering </a:t>
            </a:r>
            <a:endParaRPr b="1" i="0" sz="3000" u="none" cap="none" strike="noStrik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8" name="Google Shape;518;p33"/>
          <p:cNvSpPr txBox="1"/>
          <p:nvPr/>
        </p:nvSpPr>
        <p:spPr>
          <a:xfrm>
            <a:off x="3374475" y="2742275"/>
            <a:ext cx="5193300" cy="17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" sz="30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...Mas quantos escolheríamos para o conjunto de dados ao lado? </a:t>
            </a:r>
            <a:endParaRPr i="0" sz="3000" u="none" cap="none" strike="noStrike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9" name="Google Shape;519;p33"/>
          <p:cNvPicPr preferRelativeResize="0"/>
          <p:nvPr/>
        </p:nvPicPr>
        <p:blipFill rotWithShape="1">
          <a:blip r:embed="rId3">
            <a:alphaModFix/>
          </a:blip>
          <a:srcRect b="0" l="0" r="0" t="6690"/>
          <a:stretch/>
        </p:blipFill>
        <p:spPr>
          <a:xfrm>
            <a:off x="6149975" y="771050"/>
            <a:ext cx="2764500" cy="1534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520" name="Google Shape;52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025" y="2305250"/>
            <a:ext cx="2617600" cy="275365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33"/>
          <p:cNvSpPr txBox="1"/>
          <p:nvPr/>
        </p:nvSpPr>
        <p:spPr>
          <a:xfrm>
            <a:off x="368025" y="1662350"/>
            <a:ext cx="5334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i="0" lang="en" sz="1800" u="none" cap="none" strike="noStrike">
                <a:solidFill>
                  <a:srgbClr val="1C1E20"/>
                </a:solidFill>
                <a:latin typeface="Roboto"/>
                <a:ea typeface="Roboto"/>
                <a:cs typeface="Roboto"/>
                <a:sym typeface="Roboto"/>
              </a:rPr>
              <a:t>Foi fácil definir o número de clusters nesse caso?</a:t>
            </a:r>
            <a:endParaRPr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4"/>
          <p:cNvSpPr txBox="1"/>
          <p:nvPr>
            <p:ph type="ctrTitle"/>
          </p:nvPr>
        </p:nvSpPr>
        <p:spPr>
          <a:xfrm>
            <a:off x="276448" y="2946350"/>
            <a:ext cx="49194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Avaliação de clusters</a:t>
            </a:r>
            <a:r>
              <a:rPr lang="en"/>
              <a:t>	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7" name="Google Shape;527;p3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13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3" name="Google Shape;533;p35"/>
          <p:cNvSpPr txBox="1"/>
          <p:nvPr/>
        </p:nvSpPr>
        <p:spPr>
          <a:xfrm>
            <a:off x="279725" y="831875"/>
            <a:ext cx="8684400" cy="88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" sz="3000" u="none" cap="none" strike="noStrike">
                <a:solidFill>
                  <a:srgbClr val="B41F79"/>
                </a:solidFill>
                <a:latin typeface="Roboto"/>
                <a:ea typeface="Roboto"/>
                <a:cs typeface="Roboto"/>
                <a:sym typeface="Roboto"/>
              </a:rPr>
              <a:t>Não podemos utilizar as métricas de avaliação da classificação...</a:t>
            </a:r>
            <a:endParaRPr b="1" i="0" sz="3000" u="none" cap="none" strike="noStrike">
              <a:solidFill>
                <a:srgbClr val="B41F7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4" name="Google Shape;534;p35"/>
          <p:cNvSpPr txBox="1"/>
          <p:nvPr/>
        </p:nvSpPr>
        <p:spPr>
          <a:xfrm>
            <a:off x="279725" y="2059775"/>
            <a:ext cx="5175000" cy="15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Como os dados não são rotulados, não podemos usar uma matriz de confusão, por exemplo.</a:t>
            </a:r>
            <a:endParaRPr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5" name="Google Shape;53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0975" y="1396400"/>
            <a:ext cx="2529000" cy="3032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536" name="Google Shape;536;p35"/>
          <p:cNvSpPr txBox="1"/>
          <p:nvPr/>
        </p:nvSpPr>
        <p:spPr>
          <a:xfrm>
            <a:off x="279725" y="2974825"/>
            <a:ext cx="5175000" cy="15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Para problemas de agrupamento, existem diversas métricas possíveis para avaliar o quão bons foram os agrupamentos encontrados. Hoje falaremos sobre uma delas: o </a:t>
            </a:r>
            <a:r>
              <a:rPr b="1" i="0" lang="en" sz="1800" u="none" cap="none" strike="noStrike">
                <a:solidFill>
                  <a:srgbClr val="DE094C"/>
                </a:solidFill>
                <a:latin typeface="Roboto"/>
                <a:ea typeface="Roboto"/>
                <a:cs typeface="Roboto"/>
                <a:sym typeface="Roboto"/>
              </a:rPr>
              <a:t>Elbow method</a:t>
            </a:r>
            <a:r>
              <a:rPr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2" name="Google Shape;542;p36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Elbow method ("método do cotovelo")</a:t>
            </a:r>
            <a:endParaRPr/>
          </a:p>
        </p:txBody>
      </p:sp>
      <p:sp>
        <p:nvSpPr>
          <p:cNvPr id="543" name="Google Shape;543;p36"/>
          <p:cNvSpPr txBox="1"/>
          <p:nvPr/>
        </p:nvSpPr>
        <p:spPr>
          <a:xfrm>
            <a:off x="307650" y="1615150"/>
            <a:ext cx="85287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Fornece uma ideia de qual seria um bom número de clusters baseando-se na </a:t>
            </a:r>
            <a:r>
              <a:rPr b="1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inércia</a:t>
            </a:r>
            <a:r>
              <a:rPr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entre os objetos e os centroides dos seus respectivos clusters. </a:t>
            </a:r>
            <a:endParaRPr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1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Mas o que é essa </a:t>
            </a:r>
            <a:r>
              <a:rPr b="1" i="1" lang="en" sz="1800" u="none" cap="none" strike="noStrike">
                <a:solidFill>
                  <a:srgbClr val="DE094C"/>
                </a:solidFill>
                <a:latin typeface="Roboto"/>
                <a:ea typeface="Roboto"/>
                <a:cs typeface="Roboto"/>
                <a:sym typeface="Roboto"/>
              </a:rPr>
              <a:t>inércia</a:t>
            </a:r>
            <a:r>
              <a:rPr i="1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? </a:t>
            </a:r>
            <a:endParaRPr i="1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44" name="Google Shape;54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8950" y="3429400"/>
            <a:ext cx="6506100" cy="43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0" name="Google Shape;550;p37"/>
          <p:cNvSpPr txBox="1"/>
          <p:nvPr/>
        </p:nvSpPr>
        <p:spPr>
          <a:xfrm>
            <a:off x="392950" y="1529150"/>
            <a:ext cx="47382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1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Mas o que é essa </a:t>
            </a:r>
            <a:r>
              <a:rPr b="1" i="1" lang="en" sz="18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inércia</a:t>
            </a:r>
            <a:r>
              <a:rPr i="1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? </a:t>
            </a:r>
            <a:endParaRPr i="1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1" name="Google Shape;551;p37"/>
          <p:cNvSpPr txBox="1"/>
          <p:nvPr/>
        </p:nvSpPr>
        <p:spPr>
          <a:xfrm>
            <a:off x="392950" y="1788050"/>
            <a:ext cx="4603800" cy="27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 inércia é uma medida calculada que se baseia na soma das distâncias quadráticas de cada objeto para os centroides de seus respectivos clusters. </a:t>
            </a:r>
            <a:endParaRPr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br>
              <a:rPr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Quanto maior for a inércia, maior será a dispersão dos clusters; quanto menor, mais os clusters estarão compactados.</a:t>
            </a:r>
            <a:endParaRPr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2" name="Google Shape;55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525" y="1578688"/>
            <a:ext cx="3683400" cy="263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553" name="Google Shape;553;p37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Elbow method ("método do cotovelo")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8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Outras métricas de avaliação</a:t>
            </a:r>
            <a:endParaRPr/>
          </a:p>
        </p:txBody>
      </p:sp>
      <p:sp>
        <p:nvSpPr>
          <p:cNvPr id="559" name="Google Shape;559;p3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0" name="Google Shape;560;p38"/>
          <p:cNvSpPr txBox="1"/>
          <p:nvPr/>
        </p:nvSpPr>
        <p:spPr>
          <a:xfrm>
            <a:off x="228375" y="1412900"/>
            <a:ext cx="4113900" cy="3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1800" u="none" cap="none" strike="noStrike">
                <a:solidFill>
                  <a:schemeClr val="accent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Índices internos</a:t>
            </a:r>
            <a:endParaRPr b="1" i="0" sz="1800" u="none" cap="none" strike="noStrike">
              <a:solidFill>
                <a:schemeClr val="accent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500" u="none" cap="none" strike="noStrik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Compara a estrutura de clusters descobertos com uma estrutura de grupos previamente conhecida.</a:t>
            </a:r>
            <a:endParaRPr i="0" sz="1500" u="none" cap="none" strike="noStrik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"/>
              <a:buChar char="▹"/>
            </a:pPr>
            <a:r>
              <a:rPr i="0" lang="en" sz="1800" u="none" cap="none" strike="noStrik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índice de Rand</a:t>
            </a:r>
            <a:endParaRPr i="0" sz="1800" u="none" cap="none" strike="noStrik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"/>
              <a:buChar char="▹"/>
            </a:pPr>
            <a:r>
              <a:rPr i="0" lang="en" sz="1800" u="none" cap="none" strike="noStrik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índice de Jaccard</a:t>
            </a:r>
            <a:endParaRPr i="0" sz="1800" u="none" cap="none" strike="noStrik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"/>
              <a:buChar char="▹"/>
            </a:pPr>
            <a:r>
              <a:rPr i="0" lang="en" sz="1800" u="none" cap="none" strike="noStrik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índice de Folkes e Mallows</a:t>
            </a:r>
            <a:endParaRPr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1" name="Google Shape;561;p38"/>
          <p:cNvSpPr txBox="1"/>
          <p:nvPr/>
        </p:nvSpPr>
        <p:spPr>
          <a:xfrm>
            <a:off x="4669725" y="1412900"/>
            <a:ext cx="4286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1800" u="none" cap="none" strike="noStrike">
                <a:solidFill>
                  <a:schemeClr val="accent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Índices externos</a:t>
            </a:r>
            <a:endParaRPr b="1" i="0" sz="1800" u="none" cap="none" strike="noStrike">
              <a:solidFill>
                <a:schemeClr val="accent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500" u="none" cap="none" strike="noStrik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Analisa a estrutura de clusters descobertos com relação a algum critério, como compacidade e separabilidade.</a:t>
            </a:r>
            <a:endParaRPr i="0" sz="1500" u="none" cap="none" strike="noStrik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"/>
              <a:buChar char="▹"/>
            </a:pPr>
            <a:r>
              <a:rPr i="0" lang="en" sz="1800" u="none" cap="none" strike="noStrik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índice Dunn</a:t>
            </a:r>
            <a:endParaRPr i="0" sz="1800" u="none" cap="none" strike="noStrik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"/>
              <a:buChar char="▹"/>
            </a:pPr>
            <a:r>
              <a:rPr i="0" lang="en" sz="1800" u="none" cap="none" strike="noStrik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índice Davies-Bouldin</a:t>
            </a:r>
            <a:endParaRPr i="0" sz="1800" u="none" cap="none" strike="noStrik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"/>
              <a:buChar char="▹"/>
            </a:pPr>
            <a:r>
              <a:rPr i="0" lang="en" sz="1800" u="none" cap="none" strike="noStrik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índice Silhouette</a:t>
            </a:r>
            <a:endParaRPr i="0" sz="1800" u="none" cap="none" strike="noStrik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2" name="Google Shape;562;p38"/>
          <p:cNvSpPr txBox="1"/>
          <p:nvPr/>
        </p:nvSpPr>
        <p:spPr>
          <a:xfrm>
            <a:off x="228375" y="3943300"/>
            <a:ext cx="89157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120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Apesar desses métodos fornecerem indícios do número de clusters ideal, também é importante ter um bom conhecimento sobre o domínio (ou envolver pessoas que o tenham no projeto!).</a:t>
            </a:r>
            <a:endParaRPr i="1" sz="1200" u="none" cap="none" strike="noStrike">
              <a:solidFill>
                <a:srgbClr val="000000"/>
              </a:solidFill>
              <a:highlight>
                <a:srgbClr val="FFFF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3" name="Google Shape;563;p38"/>
          <p:cNvSpPr txBox="1"/>
          <p:nvPr/>
        </p:nvSpPr>
        <p:spPr>
          <a:xfrm>
            <a:off x="228375" y="4726000"/>
            <a:ext cx="6628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n" sz="1000" u="sng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Aqui</a:t>
            </a:r>
            <a:r>
              <a:rPr i="0" lang="en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vocês conseguem encontrar essas métricas e mais outras implementadas no sklearn.</a:t>
            </a:r>
            <a:endParaRPr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9"/>
          <p:cNvSpPr txBox="1"/>
          <p:nvPr>
            <p:ph idx="1" type="body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Vamos praticar!!!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69" name="Google Shape;569;p3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0" name="Google Shape;57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0375" y="1895900"/>
            <a:ext cx="3649500" cy="2051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0"/>
          <p:cNvSpPr txBox="1"/>
          <p:nvPr>
            <p:ph type="ctrTitle"/>
          </p:nvPr>
        </p:nvSpPr>
        <p:spPr>
          <a:xfrm>
            <a:off x="276448" y="2946350"/>
            <a:ext cx="49194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Agrupamento hierárquico</a:t>
            </a:r>
            <a:r>
              <a:rPr lang="en"/>
              <a:t>	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6" name="Google Shape;576;p4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13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2" name="Google Shape;582;p41"/>
          <p:cNvPicPr preferRelativeResize="0"/>
          <p:nvPr/>
        </p:nvPicPr>
        <p:blipFill rotWithShape="1">
          <a:blip r:embed="rId3">
            <a:alphaModFix/>
          </a:blip>
          <a:srcRect b="10825" l="7215" r="7590" t="0"/>
          <a:stretch/>
        </p:blipFill>
        <p:spPr>
          <a:xfrm>
            <a:off x="3629450" y="754400"/>
            <a:ext cx="5208550" cy="363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41"/>
          <p:cNvSpPr txBox="1"/>
          <p:nvPr/>
        </p:nvSpPr>
        <p:spPr>
          <a:xfrm>
            <a:off x="366075" y="836050"/>
            <a:ext cx="3312900" cy="10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 agrupamento hierárquico, os clusters são representados hierarquicamente por meio de diagrama representando uma árvore, chamado de </a:t>
            </a:r>
            <a:r>
              <a:rPr b="1" i="0" lang="en" sz="18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dendrograma</a:t>
            </a:r>
            <a:r>
              <a:rPr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4" name="Google Shape;584;p41"/>
          <p:cNvSpPr txBox="1"/>
          <p:nvPr/>
        </p:nvSpPr>
        <p:spPr>
          <a:xfrm>
            <a:off x="366075" y="2845550"/>
            <a:ext cx="2315400" cy="16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Tipos </a:t>
            </a:r>
            <a:endParaRPr b="1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Roboto"/>
              <a:buChar char="▹"/>
            </a:pPr>
            <a:r>
              <a:rPr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Aglomerativo</a:t>
            </a:r>
            <a:endParaRPr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▹"/>
            </a:pPr>
            <a:r>
              <a:rPr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Divisivo</a:t>
            </a:r>
            <a:endParaRPr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5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Quem somos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15"/>
          <p:cNvSpPr txBox="1"/>
          <p:nvPr>
            <p:ph idx="2" type="body"/>
          </p:nvPr>
        </p:nvSpPr>
        <p:spPr>
          <a:xfrm>
            <a:off x="4361100" y="1993250"/>
            <a:ext cx="4284600" cy="17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Lead Data Scientist na Creditas</a:t>
            </a:r>
            <a:endParaRPr b="1" sz="1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Mestra em Sistemas de Informação pela USP com pesquisa em inteligência artificial e área de aplicação em bioinformática</a:t>
            </a:r>
            <a:endParaRPr sz="1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Co-fundadora da MIA</a:t>
            </a:r>
            <a:endParaRPr sz="1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1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3</a:t>
            </a:r>
            <a:endParaRPr/>
          </a:p>
        </p:txBody>
      </p:sp>
      <p:grpSp>
        <p:nvGrpSpPr>
          <p:cNvPr id="226" name="Google Shape;226;p15"/>
          <p:cNvGrpSpPr/>
          <p:nvPr/>
        </p:nvGrpSpPr>
        <p:grpSpPr>
          <a:xfrm>
            <a:off x="256837" y="552788"/>
            <a:ext cx="445578" cy="445773"/>
            <a:chOff x="557511" y="3214925"/>
            <a:chExt cx="719836" cy="720150"/>
          </a:xfrm>
        </p:grpSpPr>
        <p:sp>
          <p:nvSpPr>
            <p:cNvPr id="227" name="Google Shape;227;p15"/>
            <p:cNvSpPr/>
            <p:nvPr/>
          </p:nvSpPr>
          <p:spPr>
            <a:xfrm>
              <a:off x="557511" y="3214925"/>
              <a:ext cx="434543" cy="347863"/>
            </a:xfrm>
            <a:custGeom>
              <a:rect b="b" l="l" r="r" t="t"/>
              <a:pathLst>
                <a:path extrusionOk="0" h="412" w="515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rgbClr val="B41F79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929646" y="3214925"/>
              <a:ext cx="347700" cy="434664"/>
            </a:xfrm>
            <a:custGeom>
              <a:rect b="b" l="l" r="r" t="t"/>
              <a:pathLst>
                <a:path extrusionOk="0" h="515" w="412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rgbClr val="C7156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557511" y="3500411"/>
              <a:ext cx="347040" cy="434664"/>
            </a:xfrm>
            <a:custGeom>
              <a:rect b="b" l="l" r="r" t="t"/>
              <a:pathLst>
                <a:path extrusionOk="0" h="515" w="411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rgbClr val="EEE7EB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842804" y="3588202"/>
              <a:ext cx="434543" cy="346873"/>
            </a:xfrm>
            <a:custGeom>
              <a:rect b="b" l="l" r="r" t="t"/>
              <a:pathLst>
                <a:path extrusionOk="0" h="411" w="515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rgbClr val="92A8C8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1" name="Google Shape;231;p15"/>
          <p:cNvSpPr txBox="1"/>
          <p:nvPr/>
        </p:nvSpPr>
        <p:spPr>
          <a:xfrm>
            <a:off x="4361103" y="1490979"/>
            <a:ext cx="39504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28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Vivian Yamassaki</a:t>
            </a:r>
            <a:endParaRPr b="1" i="0" sz="2800" u="none" cap="none" strike="noStrike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" name="Google Shape;232;p15"/>
          <p:cNvPicPr preferRelativeResize="0"/>
          <p:nvPr/>
        </p:nvPicPr>
        <p:blipFill rotWithShape="1">
          <a:blip r:embed="rId3">
            <a:alphaModFix/>
          </a:blip>
          <a:srcRect b="0" l="0" r="5186" t="0"/>
          <a:stretch/>
        </p:blipFill>
        <p:spPr>
          <a:xfrm>
            <a:off x="1032549" y="1464125"/>
            <a:ext cx="2430600" cy="34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33" name="Google Shape;233;p15"/>
          <p:cNvSpPr txBox="1"/>
          <p:nvPr/>
        </p:nvSpPr>
        <p:spPr>
          <a:xfrm>
            <a:off x="4790575" y="4093525"/>
            <a:ext cx="1876200" cy="6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" lIns="25400" spcFirstLastPara="1" rIns="25400" wrap="square" tIns="25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b="0" i="0" lang="en" sz="2400" u="none" cap="none" strike="noStrike">
                <a:solidFill>
                  <a:srgbClr val="595959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</a:t>
            </a:r>
            <a:r>
              <a:rPr i="0" lang="en" u="none" cap="none" strike="noStrike">
                <a:solidFill>
                  <a:srgbClr val="595959"/>
                </a:solidFill>
                <a:latin typeface="Roboto Medium"/>
                <a:ea typeface="Roboto Medium"/>
                <a:cs typeface="Roboto Medium"/>
                <a:sym typeface="Roboto Medium"/>
              </a:rPr>
              <a:t>vivianyamassaki</a:t>
            </a:r>
            <a:endParaRPr i="0" u="none" cap="none" strike="noStrike">
              <a:solidFill>
                <a:srgbClr val="595959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t/>
            </a:r>
            <a:endParaRPr i="0" u="none" cap="none" strike="noStrike">
              <a:solidFill>
                <a:srgbClr val="595959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Work Sans SemiBold"/>
              <a:buNone/>
            </a:pPr>
            <a:r>
              <a:rPr i="0" lang="en" u="none" cap="none" strike="noStrike">
                <a:solidFill>
                  <a:srgbClr val="595959"/>
                </a:solidFill>
                <a:latin typeface="Roboto Medium"/>
                <a:ea typeface="Roboto Medium"/>
                <a:cs typeface="Roboto Medium"/>
                <a:sym typeface="Roboto Medium"/>
              </a:rPr>
              <a:t>  vivianyamassaki</a:t>
            </a:r>
            <a:endParaRPr i="0" u="none" cap="none" strike="noStrike">
              <a:solidFill>
                <a:srgbClr val="595959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4" name="Google Shape;23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7646" y="4602825"/>
            <a:ext cx="252925" cy="25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5"/>
          <p:cNvPicPr preferRelativeResize="0"/>
          <p:nvPr/>
        </p:nvPicPr>
        <p:blipFill rotWithShape="1">
          <a:blip r:embed="rId5">
            <a:alphaModFix/>
          </a:blip>
          <a:srcRect b="13720" l="16911" r="15978" t="18257"/>
          <a:stretch/>
        </p:blipFill>
        <p:spPr>
          <a:xfrm>
            <a:off x="4537650" y="4147725"/>
            <a:ext cx="252933" cy="25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0" name="Google Shape;590;p42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Agrupamento hierárquico aglomerativo</a:t>
            </a:r>
            <a:endParaRPr/>
          </a:p>
        </p:txBody>
      </p:sp>
      <p:pic>
        <p:nvPicPr>
          <p:cNvPr id="591" name="Google Shape;59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0600" y="1888712"/>
            <a:ext cx="4484125" cy="201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659575"/>
            <a:ext cx="4431562" cy="297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3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Quais critérios para fazer os agrupamentos?</a:t>
            </a:r>
            <a:endParaRPr/>
          </a:p>
        </p:txBody>
      </p:sp>
      <p:sp>
        <p:nvSpPr>
          <p:cNvPr id="598" name="Google Shape;598;p4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9" name="Google Shape;599;p43"/>
          <p:cNvSpPr txBox="1"/>
          <p:nvPr/>
        </p:nvSpPr>
        <p:spPr>
          <a:xfrm>
            <a:off x="168575" y="1476475"/>
            <a:ext cx="4526400" cy="21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1800" u="none" cap="none" strike="noStrik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Uma medida de distância</a:t>
            </a:r>
            <a:endParaRPr b="1" i="0" sz="1800" u="none" cap="none" strike="noStrik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"/>
              <a:buChar char="▹"/>
            </a:pPr>
            <a:r>
              <a:rPr i="0" lang="en" sz="1800" u="none" cap="none" strike="noStrik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Distância euclidiana</a:t>
            </a:r>
            <a:endParaRPr i="0" sz="1800" u="none" cap="none" strike="noStrik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"/>
              <a:buChar char="▹"/>
            </a:pPr>
            <a:r>
              <a:rPr i="0" lang="en" sz="1800" u="none" cap="none" strike="noStrik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Distância Manhattan</a:t>
            </a:r>
            <a:endParaRPr i="0" sz="1800" u="none" cap="none" strike="noStrik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Roboto"/>
              <a:buChar char="▹"/>
            </a:pPr>
            <a:r>
              <a:rPr i="0" lang="en" sz="1800" u="sng" cap="none" strike="noStrike">
                <a:solidFill>
                  <a:schemeClr val="accent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Outras métricas aceitas</a:t>
            </a:r>
            <a:endParaRPr i="0" sz="1800" u="none" cap="none" strike="noStrike">
              <a:solidFill>
                <a:schemeClr val="accent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0" name="Google Shape;600;p43"/>
          <p:cNvSpPr txBox="1"/>
          <p:nvPr/>
        </p:nvSpPr>
        <p:spPr>
          <a:xfrm>
            <a:off x="3860121" y="1476475"/>
            <a:ext cx="32688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1800" u="none" cap="none" strike="noStrik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Um método de agrupamento</a:t>
            </a:r>
            <a:endParaRPr b="1" i="0" sz="1800" u="none" cap="none" strike="noStrik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01" name="Google Shape;601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95499" y="1955600"/>
            <a:ext cx="3847400" cy="2345975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43"/>
          <p:cNvSpPr txBox="1"/>
          <p:nvPr/>
        </p:nvSpPr>
        <p:spPr>
          <a:xfrm>
            <a:off x="3717000" y="4414775"/>
            <a:ext cx="525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Roboto"/>
              <a:buChar char="▹"/>
            </a:pPr>
            <a:r>
              <a:rPr lang="en" sz="1800" u="sng">
                <a:solidFill>
                  <a:schemeClr val="accent6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Outras abordagens aceitas</a:t>
            </a:r>
            <a:endParaRPr sz="1800">
              <a:solidFill>
                <a:schemeClr val="accent6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4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Quais as vantagens do agrupamento hierárquico?</a:t>
            </a:r>
            <a:endParaRPr/>
          </a:p>
        </p:txBody>
      </p:sp>
      <p:sp>
        <p:nvSpPr>
          <p:cNvPr id="608" name="Google Shape;608;p4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09" name="Google Shape;609;p44"/>
          <p:cNvGrpSpPr/>
          <p:nvPr/>
        </p:nvGrpSpPr>
        <p:grpSpPr>
          <a:xfrm>
            <a:off x="251889" y="546440"/>
            <a:ext cx="290688" cy="458460"/>
            <a:chOff x="6718575" y="2318625"/>
            <a:chExt cx="256950" cy="407375"/>
          </a:xfrm>
        </p:grpSpPr>
        <p:sp>
          <p:nvSpPr>
            <p:cNvPr id="610" name="Google Shape;610;p44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44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44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44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44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44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44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44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18" name="Google Shape;61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1475" y="2940600"/>
            <a:ext cx="3204000" cy="1926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619" name="Google Shape;619;p44"/>
          <p:cNvSpPr txBox="1"/>
          <p:nvPr/>
        </p:nvSpPr>
        <p:spPr>
          <a:xfrm>
            <a:off x="251900" y="1622375"/>
            <a:ext cx="77280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Roboto"/>
              <a:buChar char="▹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Não precisamos escolher um número inicial de clusters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Roboto"/>
              <a:buChar char="▹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Dendrogramas são ótimos para visualização dos clusters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Roboto"/>
              <a:buChar char="▹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Gera uma hierarquia entre os clusters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1475" y="2942708"/>
            <a:ext cx="3204000" cy="1922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625" name="Google Shape;625;p45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quais as desvantagens do agrupamento hierárquico?</a:t>
            </a:r>
            <a:endParaRPr/>
          </a:p>
        </p:txBody>
      </p:sp>
      <p:sp>
        <p:nvSpPr>
          <p:cNvPr id="626" name="Google Shape;626;p4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27" name="Google Shape;627;p45"/>
          <p:cNvGrpSpPr/>
          <p:nvPr/>
        </p:nvGrpSpPr>
        <p:grpSpPr>
          <a:xfrm>
            <a:off x="251889" y="546440"/>
            <a:ext cx="290688" cy="458460"/>
            <a:chOff x="6718575" y="2318625"/>
            <a:chExt cx="256950" cy="407375"/>
          </a:xfrm>
        </p:grpSpPr>
        <p:sp>
          <p:nvSpPr>
            <p:cNvPr id="628" name="Google Shape;628;p45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45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45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45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45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45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45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45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6" name="Google Shape;636;p45"/>
          <p:cNvSpPr txBox="1"/>
          <p:nvPr/>
        </p:nvSpPr>
        <p:spPr>
          <a:xfrm>
            <a:off x="251900" y="1587000"/>
            <a:ext cx="77280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Roboto"/>
              <a:buChar char="▹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Complexidade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Roboto"/>
              <a:buChar char="▹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Dependendo dos dados, pode ser difícil escolher o número de clusters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Roboto"/>
              <a:buChar char="▹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Um agrupamento feito erroneamente não pode ser desfeito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46"/>
          <p:cNvSpPr txBox="1"/>
          <p:nvPr>
            <p:ph type="ctrTitle"/>
          </p:nvPr>
        </p:nvSpPr>
        <p:spPr>
          <a:xfrm>
            <a:off x="276448" y="2946350"/>
            <a:ext cx="49194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Agrupamento por densidade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2" name="Google Shape;642;p4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13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8" name="Google Shape;648;p47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5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47"/>
          <p:cNvSpPr txBox="1"/>
          <p:nvPr/>
        </p:nvSpPr>
        <p:spPr>
          <a:xfrm>
            <a:off x="294425" y="845350"/>
            <a:ext cx="4785300" cy="9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Dos agrupamentos por densidade, o mais conhecido é o </a:t>
            </a:r>
            <a:r>
              <a:rPr b="1" lang="en" sz="18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DBSCAN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Ele é um método de clustering por densidade que busca por clusters definidos como regiões com alta densidade de objetos, separados por regiões de baixa densidade.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Ele necessita dos seguintes parâmetros: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0" name="Google Shape;650;p47"/>
          <p:cNvPicPr preferRelativeResize="0"/>
          <p:nvPr/>
        </p:nvPicPr>
        <p:blipFill rotWithShape="1">
          <a:blip r:embed="rId4">
            <a:alphaModFix/>
          </a:blip>
          <a:srcRect b="16888" l="3140" r="21182" t="0"/>
          <a:stretch/>
        </p:blipFill>
        <p:spPr>
          <a:xfrm>
            <a:off x="5230475" y="1590713"/>
            <a:ext cx="3763957" cy="2596575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47"/>
          <p:cNvSpPr txBox="1"/>
          <p:nvPr/>
        </p:nvSpPr>
        <p:spPr>
          <a:xfrm>
            <a:off x="294425" y="3577300"/>
            <a:ext cx="4785300" cy="1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Work Sans"/>
              <a:buChar char="▹"/>
            </a:pPr>
            <a:r>
              <a:rPr b="1" i="0" lang="en" sz="1800" u="none" cap="none" strike="noStrike">
                <a:solidFill>
                  <a:srgbClr val="B41F79"/>
                </a:solidFill>
                <a:latin typeface="Roboto"/>
                <a:ea typeface="Roboto"/>
                <a:cs typeface="Roboto"/>
                <a:sym typeface="Roboto"/>
              </a:rPr>
              <a:t>ɛ</a:t>
            </a:r>
            <a:r>
              <a:rPr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raio da vizinhança ao redor do ponto P</a:t>
            </a:r>
            <a:endParaRPr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ork Sans"/>
              <a:buChar char="▹"/>
            </a:pPr>
            <a:r>
              <a:rPr b="1" i="0" lang="en" sz="1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minPts</a:t>
            </a:r>
            <a:r>
              <a:rPr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número mínimo de pontos na vizinhança para que seja definido um cluster </a:t>
            </a:r>
            <a:endParaRPr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7" name="Google Shape;657;p48"/>
          <p:cNvPicPr preferRelativeResize="0"/>
          <p:nvPr/>
        </p:nvPicPr>
        <p:blipFill rotWithShape="1">
          <a:blip r:embed="rId3">
            <a:alphaModFix/>
          </a:blip>
          <a:srcRect b="0" l="0" r="57277" t="0"/>
          <a:stretch/>
        </p:blipFill>
        <p:spPr>
          <a:xfrm>
            <a:off x="10929719" y="5856983"/>
            <a:ext cx="914175" cy="7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48"/>
          <p:cNvSpPr txBox="1"/>
          <p:nvPr/>
        </p:nvSpPr>
        <p:spPr>
          <a:xfrm>
            <a:off x="294425" y="845350"/>
            <a:ext cx="6969600" cy="9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 base nesses dois parâmetros, o DBSCAN categoriza os pontos em três categorias:</a:t>
            </a:r>
            <a:endParaRPr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9" name="Google Shape;659;p48"/>
          <p:cNvPicPr preferRelativeResize="0"/>
          <p:nvPr/>
        </p:nvPicPr>
        <p:blipFill rotWithShape="1">
          <a:blip r:embed="rId4">
            <a:alphaModFix/>
          </a:blip>
          <a:srcRect b="16888" l="3140" r="21182" t="0"/>
          <a:stretch/>
        </p:blipFill>
        <p:spPr>
          <a:xfrm>
            <a:off x="5230475" y="1590713"/>
            <a:ext cx="3763957" cy="2596575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48"/>
          <p:cNvSpPr txBox="1"/>
          <p:nvPr/>
        </p:nvSpPr>
        <p:spPr>
          <a:xfrm>
            <a:off x="332025" y="1698000"/>
            <a:ext cx="4747800" cy="23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Work Sans"/>
              <a:buChar char="▹"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Core Points</a:t>
            </a:r>
            <a:r>
              <a:rPr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um ponto P é um core point se sua vizinhança contém ao menos minPts </a:t>
            </a:r>
            <a:endParaRPr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ork Sans"/>
              <a:buChar char="▹"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Border Points</a:t>
            </a:r>
            <a:r>
              <a:rPr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um ponto Q é um border point se sua vizinhança contém menos pontos que minPts, mas se Q é alcancável por algum core point P. </a:t>
            </a:r>
            <a:endParaRPr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ork Sans"/>
              <a:buChar char="▹"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Outlier</a:t>
            </a:r>
            <a:r>
              <a:rPr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um ponto O é um outlier se não for nem um core point e nem um border point</a:t>
            </a:r>
            <a:endParaRPr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6" name="Google Shape;666;p49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DBSCAN</a:t>
            </a:r>
            <a:endParaRPr/>
          </a:p>
        </p:txBody>
      </p:sp>
      <p:pic>
        <p:nvPicPr>
          <p:cNvPr id="667" name="Google Shape;66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125" y="1685200"/>
            <a:ext cx="5035601" cy="286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90300" y="1522475"/>
            <a:ext cx="3068475" cy="290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50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Quais as vantagens do agrupamento hierárquico?</a:t>
            </a:r>
            <a:endParaRPr/>
          </a:p>
        </p:txBody>
      </p:sp>
      <p:sp>
        <p:nvSpPr>
          <p:cNvPr id="674" name="Google Shape;674;p5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75" name="Google Shape;675;p50"/>
          <p:cNvGrpSpPr/>
          <p:nvPr/>
        </p:nvGrpSpPr>
        <p:grpSpPr>
          <a:xfrm>
            <a:off x="251889" y="546440"/>
            <a:ext cx="290688" cy="458460"/>
            <a:chOff x="6718575" y="2318625"/>
            <a:chExt cx="256950" cy="407375"/>
          </a:xfrm>
        </p:grpSpPr>
        <p:sp>
          <p:nvSpPr>
            <p:cNvPr id="676" name="Google Shape;676;p50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50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50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50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50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50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50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50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84" name="Google Shape;68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1475" y="2940600"/>
            <a:ext cx="3204000" cy="1926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685" name="Google Shape;685;p50"/>
          <p:cNvSpPr txBox="1"/>
          <p:nvPr/>
        </p:nvSpPr>
        <p:spPr>
          <a:xfrm>
            <a:off x="251900" y="1622375"/>
            <a:ext cx="77280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Roboto"/>
              <a:buChar char="▹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Não é necessário especificar um número inicial de clusters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Roboto"/>
              <a:buChar char="▹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Lida bem com outliers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Roboto"/>
              <a:buChar char="▹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Consegue encontrar clusters com formatos diferentes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1475" y="2942708"/>
            <a:ext cx="3204000" cy="1922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691" name="Google Shape;691;p51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quais as desvantagens do agrupamento hierárquico?</a:t>
            </a:r>
            <a:endParaRPr/>
          </a:p>
        </p:txBody>
      </p:sp>
      <p:sp>
        <p:nvSpPr>
          <p:cNvPr id="692" name="Google Shape;692;p5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93" name="Google Shape;693;p51"/>
          <p:cNvGrpSpPr/>
          <p:nvPr/>
        </p:nvGrpSpPr>
        <p:grpSpPr>
          <a:xfrm>
            <a:off x="251889" y="546440"/>
            <a:ext cx="290688" cy="458460"/>
            <a:chOff x="6718575" y="2318625"/>
            <a:chExt cx="256950" cy="407375"/>
          </a:xfrm>
        </p:grpSpPr>
        <p:sp>
          <p:nvSpPr>
            <p:cNvPr id="694" name="Google Shape;694;p51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51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51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51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51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51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51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51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2" name="Google Shape;702;p51"/>
          <p:cNvSpPr txBox="1"/>
          <p:nvPr/>
        </p:nvSpPr>
        <p:spPr>
          <a:xfrm>
            <a:off x="251900" y="1587000"/>
            <a:ext cx="77280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Roboto"/>
              <a:buChar char="▹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escolha dos dois parâmetros iniciais pode não ser muito intuitiva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Roboto"/>
              <a:buChar char="▹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Tem dificuldade para encontrar clusters se a densidade dos dados variar muito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▹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Exige mais processamento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6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Uma inspiração...</a:t>
            </a:r>
            <a:endParaRPr/>
          </a:p>
        </p:txBody>
      </p:sp>
      <p:sp>
        <p:nvSpPr>
          <p:cNvPr id="241" name="Google Shape;241;p16"/>
          <p:cNvSpPr txBox="1"/>
          <p:nvPr>
            <p:ph idx="2" type="body"/>
          </p:nvPr>
        </p:nvSpPr>
        <p:spPr>
          <a:xfrm>
            <a:off x="1047250" y="1881975"/>
            <a:ext cx="6876300" cy="12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"Um cientista no seu laboratório não é apenas um técnico: é, também, uma criança colocada à frente de fenômenos naturais que impressionam como se fossem um conto de fadas."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(Marie Curie)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2" name="Google Shape;242;p1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3" name="Google Shape;243;p16"/>
          <p:cNvGrpSpPr/>
          <p:nvPr/>
        </p:nvGrpSpPr>
        <p:grpSpPr>
          <a:xfrm>
            <a:off x="327654" y="508063"/>
            <a:ext cx="270295" cy="382822"/>
            <a:chOff x="3979850" y="1598950"/>
            <a:chExt cx="356825" cy="505375"/>
          </a:xfrm>
        </p:grpSpPr>
        <p:sp>
          <p:nvSpPr>
            <p:cNvPr id="244" name="Google Shape;244;p16"/>
            <p:cNvSpPr/>
            <p:nvPr/>
          </p:nvSpPr>
          <p:spPr>
            <a:xfrm>
              <a:off x="3979850" y="1602600"/>
              <a:ext cx="44475" cy="501725"/>
            </a:xfrm>
            <a:custGeom>
              <a:rect b="b" l="l" r="r" t="t"/>
              <a:pathLst>
                <a:path extrusionOk="0" fill="none" h="20069" w="1779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4037075" y="1598950"/>
              <a:ext cx="299600" cy="228950"/>
            </a:xfrm>
            <a:custGeom>
              <a:rect b="b" l="l" r="r" t="t"/>
              <a:pathLst>
                <a:path extrusionOk="0" fill="none" h="9158" w="11984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52"/>
          <p:cNvSpPr txBox="1"/>
          <p:nvPr>
            <p:ph type="ctrTitle"/>
          </p:nvPr>
        </p:nvSpPr>
        <p:spPr>
          <a:xfrm>
            <a:off x="463525" y="2931925"/>
            <a:ext cx="4094400" cy="20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Outros métodos de clustering</a:t>
            </a:r>
            <a:endParaRPr/>
          </a:p>
        </p:txBody>
      </p:sp>
      <p:sp>
        <p:nvSpPr>
          <p:cNvPr id="708" name="Google Shape;708;p5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5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4" name="Google Shape;714;p53"/>
          <p:cNvSpPr txBox="1"/>
          <p:nvPr/>
        </p:nvSpPr>
        <p:spPr>
          <a:xfrm>
            <a:off x="466950" y="4490100"/>
            <a:ext cx="63888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O </a:t>
            </a:r>
            <a:r>
              <a:rPr i="0" lang="en" sz="1400" u="sng" cap="none" strike="noStrike">
                <a:solidFill>
                  <a:srgbClr val="DE094C"/>
                </a:solidFill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sklearn</a:t>
            </a:r>
            <a:r>
              <a:rPr i="0" lang="en" sz="1400" u="none" cap="none" strike="noStrike">
                <a:solidFill>
                  <a:srgbClr val="000000"/>
                </a:solidFill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 conta com mais alguns algoritmos de clustering e também tem uma comparação entre eles para vários conjuntos de dados</a:t>
            </a:r>
            <a:endParaRPr i="0" sz="1400" u="none" cap="none" strike="noStrike">
              <a:solidFill>
                <a:srgbClr val="000000"/>
              </a:solidFill>
              <a:highlight>
                <a:srgbClr val="FFFFFE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15" name="Google Shape;715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25" y="707423"/>
            <a:ext cx="6264376" cy="37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53"/>
          <p:cNvSpPr txBox="1"/>
          <p:nvPr/>
        </p:nvSpPr>
        <p:spPr>
          <a:xfrm>
            <a:off x="6285900" y="799400"/>
            <a:ext cx="2858100" cy="3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Por partição</a:t>
            </a:r>
            <a:endParaRPr i="0" sz="1400" u="none" cap="none" strike="noStrik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Char char="▹"/>
            </a:pPr>
            <a:r>
              <a:rPr i="0" lang="en" sz="1400" u="none" cap="none" strike="noStrik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K-medians</a:t>
            </a:r>
            <a:endParaRPr i="0" sz="1400" u="none" cap="none" strike="noStrik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oboto"/>
              <a:buChar char="▹"/>
            </a:pPr>
            <a:r>
              <a:rPr i="0" lang="en" sz="1400" u="sng" cap="none" strike="noStrike">
                <a:solidFill>
                  <a:schemeClr val="accent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K-modes</a:t>
            </a:r>
            <a:endParaRPr i="0" sz="1400" u="none" cap="none" strike="noStrike">
              <a:solidFill>
                <a:schemeClr val="accent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Char char="▹"/>
            </a:pPr>
            <a:r>
              <a:rPr i="0" lang="en" sz="1400" u="none" cap="none" strike="noStrik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K-prototypes</a:t>
            </a:r>
            <a:endParaRPr i="0" sz="1400" u="none" cap="none" strike="noStrik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Por densidade/hierárquico</a:t>
            </a:r>
            <a:endParaRPr i="0" sz="1400" u="none" cap="none" strike="noStrik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DE094C"/>
              </a:buClr>
              <a:buSzPts val="1400"/>
              <a:buFont typeface="Roboto"/>
              <a:buChar char="▹"/>
            </a:pPr>
            <a:r>
              <a:rPr i="0" lang="en" sz="1400" u="sng" cap="none" strike="noStrike">
                <a:solidFill>
                  <a:srgbClr val="DE094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HDBSCAN</a:t>
            </a:r>
            <a:endParaRPr i="0" sz="1400" u="none" cap="none" strike="noStrike">
              <a:solidFill>
                <a:srgbClr val="DE094C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Por distribuição</a:t>
            </a:r>
            <a:endParaRPr i="0" sz="1400" u="none" cap="none" strike="noStrik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Char char="▹"/>
            </a:pPr>
            <a:r>
              <a:rPr i="0" lang="en" sz="1400" u="none" cap="none" strike="noStrik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Gaussian Mixture Models (GMMs)</a:t>
            </a:r>
            <a:endParaRPr i="0" sz="1400" u="none" cap="none" strike="noStrik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Redes neurais</a:t>
            </a:r>
            <a:endParaRPr i="0" sz="1400" u="none" cap="none" strike="noStrik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Char char="▹"/>
            </a:pPr>
            <a:r>
              <a:rPr i="0" lang="en" sz="1400" u="none" cap="none" strike="noStrik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Self Organizing Map (SOM)</a:t>
            </a:r>
            <a:endParaRPr i="0" sz="1400" u="none" cap="none" strike="noStrik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7" name="Google Shape;717;p53"/>
          <p:cNvSpPr/>
          <p:nvPr/>
        </p:nvSpPr>
        <p:spPr>
          <a:xfrm>
            <a:off x="233550" y="4543200"/>
            <a:ext cx="233400" cy="5022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5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3" name="Google Shape;72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8675" y="759300"/>
            <a:ext cx="3540000" cy="3540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724" name="Google Shape;724;p54"/>
          <p:cNvSpPr txBox="1"/>
          <p:nvPr/>
        </p:nvSpPr>
        <p:spPr>
          <a:xfrm>
            <a:off x="480625" y="759300"/>
            <a:ext cx="25971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" sz="3000" u="none" cap="none" strike="noStrike">
                <a:solidFill>
                  <a:srgbClr val="B41F79"/>
                </a:solidFill>
                <a:latin typeface="Roboto"/>
                <a:ea typeface="Roboto"/>
                <a:cs typeface="Roboto"/>
                <a:sym typeface="Roboto"/>
              </a:rPr>
              <a:t>Para praticar...</a:t>
            </a:r>
            <a:endParaRPr b="1" i="0" sz="3000" u="none" cap="none" strike="noStrike">
              <a:solidFill>
                <a:srgbClr val="B41F7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5" name="Google Shape;725;p54"/>
          <p:cNvSpPr txBox="1"/>
          <p:nvPr/>
        </p:nvSpPr>
        <p:spPr>
          <a:xfrm>
            <a:off x="480625" y="1351150"/>
            <a:ext cx="4195800" cy="3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▹"/>
            </a:pPr>
            <a:r>
              <a:rPr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 repositório do </a:t>
            </a:r>
            <a:r>
              <a:rPr i="0" lang="en" sz="1800" u="sng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UCI</a:t>
            </a:r>
            <a:r>
              <a:rPr i="0" lang="en" sz="18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contém alguns datasets para realizar clustering </a:t>
            </a:r>
            <a:endParaRPr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▹"/>
            </a:pPr>
            <a:r>
              <a:rPr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Também pode-se retirar a classe de datasets existentes para problemas supervisionados e aplicar técnicas de aprendizado não supervisionado!</a:t>
            </a:r>
            <a:endParaRPr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55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0" lang="en" sz="1700">
                <a:latin typeface="Roboto"/>
                <a:ea typeface="Roboto"/>
                <a:cs typeface="Roboto"/>
                <a:sym typeface="Roboto"/>
              </a:rPr>
              <a:t>Nossos contatos</a:t>
            </a:r>
            <a:endParaRPr/>
          </a:p>
        </p:txBody>
      </p:sp>
      <p:sp>
        <p:nvSpPr>
          <p:cNvPr id="731" name="Google Shape;731;p5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32" name="Google Shape;732;p55"/>
          <p:cNvGrpSpPr/>
          <p:nvPr/>
        </p:nvGrpSpPr>
        <p:grpSpPr>
          <a:xfrm>
            <a:off x="232091" y="615969"/>
            <a:ext cx="382902" cy="315593"/>
            <a:chOff x="3927500" y="301425"/>
            <a:chExt cx="461550" cy="411625"/>
          </a:xfrm>
        </p:grpSpPr>
        <p:sp>
          <p:nvSpPr>
            <p:cNvPr id="733" name="Google Shape;733;p55"/>
            <p:cNvSpPr/>
            <p:nvPr/>
          </p:nvSpPr>
          <p:spPr>
            <a:xfrm>
              <a:off x="4080925" y="302050"/>
              <a:ext cx="154075" cy="411000"/>
            </a:xfrm>
            <a:custGeom>
              <a:rect b="b" l="l" r="r" t="t"/>
              <a:pathLst>
                <a:path extrusionOk="0" fill="none" h="16440" w="6163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55"/>
            <p:cNvSpPr/>
            <p:nvPr/>
          </p:nvSpPr>
          <p:spPr>
            <a:xfrm>
              <a:off x="3927500" y="301425"/>
              <a:ext cx="153450" cy="406150"/>
            </a:xfrm>
            <a:custGeom>
              <a:rect b="b" l="l" r="r" t="t"/>
              <a:pathLst>
                <a:path extrusionOk="0" fill="none" h="16246" w="6138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55"/>
            <p:cNvSpPr/>
            <p:nvPr/>
          </p:nvSpPr>
          <p:spPr>
            <a:xfrm>
              <a:off x="4234975" y="306925"/>
              <a:ext cx="154075" cy="405525"/>
            </a:xfrm>
            <a:custGeom>
              <a:rect b="b" l="l" r="r" t="t"/>
              <a:pathLst>
                <a:path extrusionOk="0" fill="none" h="16221" w="6163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55"/>
            <p:cNvSpPr/>
            <p:nvPr/>
          </p:nvSpPr>
          <p:spPr>
            <a:xfrm>
              <a:off x="4295850" y="442075"/>
              <a:ext cx="46300" cy="26225"/>
            </a:xfrm>
            <a:custGeom>
              <a:rect b="b" l="l" r="r" t="t"/>
              <a:pathLst>
                <a:path extrusionOk="0" fill="none" h="1049" w="1852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55"/>
            <p:cNvSpPr/>
            <p:nvPr/>
          </p:nvSpPr>
          <p:spPr>
            <a:xfrm>
              <a:off x="4296475" y="415900"/>
              <a:ext cx="45075" cy="78575"/>
            </a:xfrm>
            <a:custGeom>
              <a:rect b="b" l="l" r="r" t="t"/>
              <a:pathLst>
                <a:path extrusionOk="0" fill="none" h="3143" w="1803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55"/>
            <p:cNvSpPr/>
            <p:nvPr/>
          </p:nvSpPr>
          <p:spPr>
            <a:xfrm>
              <a:off x="3968275" y="590050"/>
              <a:ext cx="25" cy="6100"/>
            </a:xfrm>
            <a:custGeom>
              <a:rect b="b" l="l" r="r" t="t"/>
              <a:pathLst>
                <a:path extrusionOk="0" fill="none" h="244" w="1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55"/>
            <p:cNvSpPr/>
            <p:nvPr/>
          </p:nvSpPr>
          <p:spPr>
            <a:xfrm>
              <a:off x="3970725" y="558375"/>
              <a:ext cx="1850" cy="12200"/>
            </a:xfrm>
            <a:custGeom>
              <a:rect b="b" l="l" r="r" t="t"/>
              <a:pathLst>
                <a:path extrusionOk="0" fill="none" h="488" w="74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55"/>
            <p:cNvSpPr/>
            <p:nvPr/>
          </p:nvSpPr>
          <p:spPr>
            <a:xfrm>
              <a:off x="3976200" y="527325"/>
              <a:ext cx="3675" cy="12200"/>
            </a:xfrm>
            <a:custGeom>
              <a:rect b="b" l="l" r="r" t="t"/>
              <a:pathLst>
                <a:path extrusionOk="0" fill="none" h="488" w="147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55"/>
            <p:cNvSpPr/>
            <p:nvPr/>
          </p:nvSpPr>
          <p:spPr>
            <a:xfrm>
              <a:off x="3985950" y="498100"/>
              <a:ext cx="4875" cy="10975"/>
            </a:xfrm>
            <a:custGeom>
              <a:rect b="b" l="l" r="r" t="t"/>
              <a:pathLst>
                <a:path extrusionOk="0" fill="none" h="439" w="195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55"/>
            <p:cNvSpPr/>
            <p:nvPr/>
          </p:nvSpPr>
          <p:spPr>
            <a:xfrm>
              <a:off x="4000550" y="471300"/>
              <a:ext cx="7325" cy="9775"/>
            </a:xfrm>
            <a:custGeom>
              <a:rect b="b" l="l" r="r" t="t"/>
              <a:pathLst>
                <a:path extrusionOk="0" fill="none" h="391" w="293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55"/>
            <p:cNvSpPr/>
            <p:nvPr/>
          </p:nvSpPr>
          <p:spPr>
            <a:xfrm>
              <a:off x="4021250" y="450600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55"/>
            <p:cNvSpPr/>
            <p:nvPr/>
          </p:nvSpPr>
          <p:spPr>
            <a:xfrm>
              <a:off x="4049250" y="440250"/>
              <a:ext cx="11600" cy="2475"/>
            </a:xfrm>
            <a:custGeom>
              <a:rect b="b" l="l" r="r" t="t"/>
              <a:pathLst>
                <a:path extrusionOk="0" fill="none" h="99" w="464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55"/>
            <p:cNvSpPr/>
            <p:nvPr/>
          </p:nvSpPr>
          <p:spPr>
            <a:xfrm>
              <a:off x="4080325" y="439650"/>
              <a:ext cx="12200" cy="1850"/>
            </a:xfrm>
            <a:custGeom>
              <a:rect b="b" l="l" r="r" t="t"/>
              <a:pathLst>
                <a:path extrusionOk="0" fill="none" h="74" w="488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55"/>
            <p:cNvSpPr/>
            <p:nvPr/>
          </p:nvSpPr>
          <p:spPr>
            <a:xfrm>
              <a:off x="4110150" y="450000"/>
              <a:ext cx="9150" cy="7950"/>
            </a:xfrm>
            <a:custGeom>
              <a:rect b="b" l="l" r="r" t="t"/>
              <a:pathLst>
                <a:path extrusionOk="0" fill="none" h="318" w="366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55"/>
            <p:cNvSpPr/>
            <p:nvPr/>
          </p:nvSpPr>
          <p:spPr>
            <a:xfrm>
              <a:off x="4130250" y="473750"/>
              <a:ext cx="4900" cy="10975"/>
            </a:xfrm>
            <a:custGeom>
              <a:rect b="b" l="l" r="r" t="t"/>
              <a:pathLst>
                <a:path extrusionOk="0" fill="none" h="439" w="196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55"/>
            <p:cNvSpPr/>
            <p:nvPr/>
          </p:nvSpPr>
          <p:spPr>
            <a:xfrm>
              <a:off x="4141800" y="502975"/>
              <a:ext cx="3700" cy="11600"/>
            </a:xfrm>
            <a:custGeom>
              <a:rect b="b" l="l" r="r" t="t"/>
              <a:pathLst>
                <a:path extrusionOk="0" fill="none" h="464" w="148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55"/>
            <p:cNvSpPr/>
            <p:nvPr/>
          </p:nvSpPr>
          <p:spPr>
            <a:xfrm>
              <a:off x="4150950" y="533425"/>
              <a:ext cx="3675" cy="11575"/>
            </a:xfrm>
            <a:custGeom>
              <a:rect b="b" l="l" r="r" t="t"/>
              <a:pathLst>
                <a:path extrusionOk="0" fill="none" h="463" w="147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55"/>
            <p:cNvSpPr/>
            <p:nvPr/>
          </p:nvSpPr>
          <p:spPr>
            <a:xfrm>
              <a:off x="4160675" y="563850"/>
              <a:ext cx="4900" cy="11000"/>
            </a:xfrm>
            <a:custGeom>
              <a:rect b="b" l="l" r="r" t="t"/>
              <a:pathLst>
                <a:path extrusionOk="0" fill="none" h="440" w="196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55"/>
            <p:cNvSpPr/>
            <p:nvPr/>
          </p:nvSpPr>
          <p:spPr>
            <a:xfrm>
              <a:off x="4175300" y="591875"/>
              <a:ext cx="7325" cy="9150"/>
            </a:xfrm>
            <a:custGeom>
              <a:rect b="b" l="l" r="r" t="t"/>
              <a:pathLst>
                <a:path extrusionOk="0" fill="none" h="366" w="293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55"/>
            <p:cNvSpPr/>
            <p:nvPr/>
          </p:nvSpPr>
          <p:spPr>
            <a:xfrm>
              <a:off x="4198425" y="613175"/>
              <a:ext cx="11000" cy="4900"/>
            </a:xfrm>
            <a:custGeom>
              <a:rect b="b" l="l" r="r" t="t"/>
              <a:pathLst>
                <a:path extrusionOk="0" fill="none" h="196" w="44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55"/>
            <p:cNvSpPr/>
            <p:nvPr/>
          </p:nvSpPr>
          <p:spPr>
            <a:xfrm>
              <a:off x="4228275" y="621100"/>
              <a:ext cx="12200" cy="625"/>
            </a:xfrm>
            <a:custGeom>
              <a:rect b="b" l="l" r="r" t="t"/>
              <a:pathLst>
                <a:path extrusionOk="0" fill="none" h="25" w="488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55"/>
            <p:cNvSpPr/>
            <p:nvPr/>
          </p:nvSpPr>
          <p:spPr>
            <a:xfrm>
              <a:off x="4259925" y="616225"/>
              <a:ext cx="11600" cy="3075"/>
            </a:xfrm>
            <a:custGeom>
              <a:rect b="b" l="l" r="r" t="t"/>
              <a:pathLst>
                <a:path extrusionOk="0" fill="none" h="123" w="464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55"/>
            <p:cNvSpPr/>
            <p:nvPr/>
          </p:nvSpPr>
          <p:spPr>
            <a:xfrm>
              <a:off x="4289775" y="602225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55"/>
            <p:cNvSpPr/>
            <p:nvPr/>
          </p:nvSpPr>
          <p:spPr>
            <a:xfrm>
              <a:off x="4313525" y="577875"/>
              <a:ext cx="6100" cy="10375"/>
            </a:xfrm>
            <a:custGeom>
              <a:rect b="b" l="l" r="r" t="t"/>
              <a:pathLst>
                <a:path extrusionOk="0" fill="none" h="415" w="244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55"/>
            <p:cNvSpPr/>
            <p:nvPr/>
          </p:nvSpPr>
          <p:spPr>
            <a:xfrm>
              <a:off x="4326300" y="547425"/>
              <a:ext cx="2450" cy="12200"/>
            </a:xfrm>
            <a:custGeom>
              <a:rect b="b" l="l" r="r" t="t"/>
              <a:pathLst>
                <a:path extrusionOk="0" fill="none" h="488" w="98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55"/>
            <p:cNvSpPr/>
            <p:nvPr/>
          </p:nvSpPr>
          <p:spPr>
            <a:xfrm>
              <a:off x="4329350" y="515750"/>
              <a:ext cx="625" cy="12200"/>
            </a:xfrm>
            <a:custGeom>
              <a:rect b="b" l="l" r="r" t="t"/>
              <a:pathLst>
                <a:path extrusionOk="0" fill="none" h="488" w="25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55"/>
            <p:cNvSpPr/>
            <p:nvPr/>
          </p:nvSpPr>
          <p:spPr>
            <a:xfrm>
              <a:off x="4325075" y="488975"/>
              <a:ext cx="1250" cy="6100"/>
            </a:xfrm>
            <a:custGeom>
              <a:rect b="b" l="l" r="r" t="t"/>
              <a:pathLst>
                <a:path extrusionOk="0" fill="none" h="244" w="5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0" name="Google Shape;760;p55"/>
          <p:cNvGrpSpPr/>
          <p:nvPr/>
        </p:nvGrpSpPr>
        <p:grpSpPr>
          <a:xfrm>
            <a:off x="1108622" y="2685827"/>
            <a:ext cx="279461" cy="279476"/>
            <a:chOff x="864491" y="1723250"/>
            <a:chExt cx="397866" cy="397887"/>
          </a:xfrm>
        </p:grpSpPr>
        <p:sp>
          <p:nvSpPr>
            <p:cNvPr id="761" name="Google Shape;761;p55"/>
            <p:cNvSpPr/>
            <p:nvPr/>
          </p:nvSpPr>
          <p:spPr>
            <a:xfrm>
              <a:off x="935197" y="1793977"/>
              <a:ext cx="256451" cy="256430"/>
            </a:xfrm>
            <a:custGeom>
              <a:rect b="b" l="l" r="r" t="t"/>
              <a:pathLst>
                <a:path extrusionOk="0" h="12287" w="12288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55"/>
            <p:cNvSpPr/>
            <p:nvPr/>
          </p:nvSpPr>
          <p:spPr>
            <a:xfrm>
              <a:off x="1005109" y="1863910"/>
              <a:ext cx="116622" cy="116559"/>
            </a:xfrm>
            <a:custGeom>
              <a:rect b="b" l="l" r="r" t="t"/>
              <a:pathLst>
                <a:path extrusionOk="0" h="5585" w="5588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55"/>
            <p:cNvSpPr/>
            <p:nvPr/>
          </p:nvSpPr>
          <p:spPr>
            <a:xfrm>
              <a:off x="864491" y="1723250"/>
              <a:ext cx="397866" cy="397887"/>
            </a:xfrm>
            <a:custGeom>
              <a:rect b="b" l="l" r="r" t="t"/>
              <a:pathLst>
                <a:path extrusionOk="0" h="19065" w="19064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4" name="Google Shape;764;p55"/>
          <p:cNvSpPr/>
          <p:nvPr/>
        </p:nvSpPr>
        <p:spPr>
          <a:xfrm>
            <a:off x="1108605" y="3202038"/>
            <a:ext cx="280329" cy="228637"/>
          </a:xfrm>
          <a:custGeom>
            <a:rect b="b" l="l" r="r" t="t"/>
            <a:pathLst>
              <a:path extrusionOk="0" h="15596" w="19122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5" name="Google Shape;765;p55"/>
          <p:cNvGrpSpPr/>
          <p:nvPr/>
        </p:nvGrpSpPr>
        <p:grpSpPr>
          <a:xfrm>
            <a:off x="1108602" y="1816935"/>
            <a:ext cx="304189" cy="214264"/>
            <a:chOff x="-1199300" y="3279250"/>
            <a:chExt cx="293025" cy="206400"/>
          </a:xfrm>
        </p:grpSpPr>
        <p:sp>
          <p:nvSpPr>
            <p:cNvPr id="766" name="Google Shape;766;p55"/>
            <p:cNvSpPr/>
            <p:nvPr/>
          </p:nvSpPr>
          <p:spPr>
            <a:xfrm>
              <a:off x="-1183550" y="3395050"/>
              <a:ext cx="261525" cy="90600"/>
            </a:xfrm>
            <a:custGeom>
              <a:rect b="b" l="l" r="r" t="t"/>
              <a:pathLst>
                <a:path extrusionOk="0" h="3624" w="10461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55"/>
            <p:cNvSpPr/>
            <p:nvPr/>
          </p:nvSpPr>
          <p:spPr>
            <a:xfrm>
              <a:off x="-1184325" y="3279250"/>
              <a:ext cx="261500" cy="129400"/>
            </a:xfrm>
            <a:custGeom>
              <a:rect b="b" l="l" r="r" t="t"/>
              <a:pathLst>
                <a:path extrusionOk="0" h="5176" w="1046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55"/>
            <p:cNvSpPr/>
            <p:nvPr/>
          </p:nvSpPr>
          <p:spPr>
            <a:xfrm>
              <a:off x="-1199300" y="3294225"/>
              <a:ext cx="90600" cy="175650"/>
            </a:xfrm>
            <a:custGeom>
              <a:rect b="b" l="l" r="r" t="t"/>
              <a:pathLst>
                <a:path extrusionOk="0" h="7026" w="3624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55"/>
            <p:cNvSpPr/>
            <p:nvPr/>
          </p:nvSpPr>
          <p:spPr>
            <a:xfrm>
              <a:off x="-996875" y="3294225"/>
              <a:ext cx="90600" cy="177225"/>
            </a:xfrm>
            <a:custGeom>
              <a:rect b="b" l="l" r="r" t="t"/>
              <a:pathLst>
                <a:path extrusionOk="0" h="7089" w="3624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70" name="Google Shape;77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8615" y="2222700"/>
            <a:ext cx="304175" cy="304175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55"/>
          <p:cNvSpPr txBox="1"/>
          <p:nvPr/>
        </p:nvSpPr>
        <p:spPr>
          <a:xfrm>
            <a:off x="1410838" y="1766263"/>
            <a:ext cx="2555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mulheres.em.ia@gmail.com</a:t>
            </a:r>
            <a:endParaRPr b="1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2" name="Google Shape;772;p55"/>
          <p:cNvSpPr txBox="1"/>
          <p:nvPr/>
        </p:nvSpPr>
        <p:spPr>
          <a:xfrm>
            <a:off x="1388088" y="2667775"/>
            <a:ext cx="1772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@mulheres.em.ia</a:t>
            </a:r>
            <a:endParaRPr b="1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3" name="Google Shape;773;p55"/>
          <p:cNvSpPr txBox="1"/>
          <p:nvPr/>
        </p:nvSpPr>
        <p:spPr>
          <a:xfrm>
            <a:off x="1365588" y="3158550"/>
            <a:ext cx="1817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@mulheres.em.ia</a:t>
            </a:r>
            <a:endParaRPr b="1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4" name="Google Shape;774;p55"/>
          <p:cNvSpPr txBox="1"/>
          <p:nvPr/>
        </p:nvSpPr>
        <p:spPr>
          <a:xfrm>
            <a:off x="1410838" y="2176963"/>
            <a:ext cx="21312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mulheres-em-ia</a:t>
            </a:r>
            <a:endParaRPr b="1" i="0" sz="14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5" name="Google Shape;775;p55"/>
          <p:cNvSpPr txBox="1"/>
          <p:nvPr/>
        </p:nvSpPr>
        <p:spPr>
          <a:xfrm>
            <a:off x="5000625" y="1874925"/>
            <a:ext cx="3333600" cy="22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Linktree</a:t>
            </a:r>
            <a:endParaRPr b="1" i="0" sz="2200" u="none" cap="none" strike="noStrik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https://linktr.ee/mulheres.em.ia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Grupo Telegram para Mulheres</a:t>
            </a:r>
            <a:endParaRPr b="1" i="0" sz="2200" u="none" cap="none" strike="noStrik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https://t.me/mulheres_em_ia</a:t>
            </a:r>
            <a:r>
              <a:rPr b="0" i="0" lang="en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6" name="Google Shape;776;p55"/>
          <p:cNvPicPr preferRelativeResize="0"/>
          <p:nvPr/>
        </p:nvPicPr>
        <p:blipFill rotWithShape="1">
          <a:blip r:embed="rId6">
            <a:alphaModFix/>
          </a:blip>
          <a:srcRect b="22222" l="22290" r="22492" t="22526"/>
          <a:stretch/>
        </p:blipFill>
        <p:spPr>
          <a:xfrm>
            <a:off x="1096250" y="3619925"/>
            <a:ext cx="304200" cy="304387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55"/>
          <p:cNvSpPr txBox="1"/>
          <p:nvPr/>
        </p:nvSpPr>
        <p:spPr>
          <a:xfrm>
            <a:off x="1412799" y="3645475"/>
            <a:ext cx="3173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@MulheresemInteligenciaArtificial</a:t>
            </a:r>
            <a:endParaRPr b="1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8" name="Google Shape;778;p55"/>
          <p:cNvPicPr preferRelativeResize="0"/>
          <p:nvPr/>
        </p:nvPicPr>
        <p:blipFill rotWithShape="1">
          <a:blip r:embed="rId7">
            <a:alphaModFix/>
          </a:blip>
          <a:srcRect b="28839" l="21119" r="20549" t="29167"/>
          <a:stretch/>
        </p:blipFill>
        <p:spPr>
          <a:xfrm>
            <a:off x="1056900" y="4070075"/>
            <a:ext cx="382900" cy="275650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55"/>
          <p:cNvSpPr txBox="1"/>
          <p:nvPr/>
        </p:nvSpPr>
        <p:spPr>
          <a:xfrm>
            <a:off x="1452149" y="4060025"/>
            <a:ext cx="3173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Canal: Mulheres em IA</a:t>
            </a:r>
            <a:endParaRPr b="1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5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5" name="Google Shape;785;p56"/>
          <p:cNvSpPr txBox="1"/>
          <p:nvPr>
            <p:ph idx="4294967295" type="ctrTitle"/>
          </p:nvPr>
        </p:nvSpPr>
        <p:spPr>
          <a:xfrm>
            <a:off x="1275138" y="2073038"/>
            <a:ext cx="6593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</a:pPr>
            <a:r>
              <a:rPr b="1" i="0" lang="en" sz="6000" u="none" cap="none" strike="noStrike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Muito obrigada!</a:t>
            </a:r>
            <a:endParaRPr b="1" i="0" sz="6000" u="none" cap="none" strike="noStrike">
              <a:solidFill>
                <a:schemeClr val="accent5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86" name="Google Shape;786;p56"/>
          <p:cNvSpPr/>
          <p:nvPr/>
        </p:nvSpPr>
        <p:spPr>
          <a:xfrm>
            <a:off x="3770647" y="1092127"/>
            <a:ext cx="1145500" cy="1028268"/>
          </a:xfrm>
          <a:custGeom>
            <a:rect b="b" l="l" r="r" t="t"/>
            <a:pathLst>
              <a:path extrusionOk="0" fill="none" h="14955" w="1666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cap="rnd" cmpd="sng" w="121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56"/>
          <p:cNvSpPr txBox="1"/>
          <p:nvPr/>
        </p:nvSpPr>
        <p:spPr>
          <a:xfrm>
            <a:off x="0" y="4757175"/>
            <a:ext cx="45207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Template dos slides por </a:t>
            </a:r>
            <a:r>
              <a:rPr b="0" i="0" lang="en" sz="800" u="sng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SlidesCarnival</a:t>
            </a:r>
            <a:endParaRPr b="0" i="0" sz="800" u="none" cap="none" strike="noStrike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88" name="Google Shape;788;p56"/>
          <p:cNvSpPr txBox="1"/>
          <p:nvPr/>
        </p:nvSpPr>
        <p:spPr>
          <a:xfrm>
            <a:off x="1814250" y="3232850"/>
            <a:ext cx="551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95959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Dúvidas? Podem nos procurar! 😉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" name="Google Shape;251;p17"/>
          <p:cNvSpPr txBox="1"/>
          <p:nvPr/>
        </p:nvSpPr>
        <p:spPr>
          <a:xfrm>
            <a:off x="169200" y="1385975"/>
            <a:ext cx="5337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Aprendizado supervisionado</a:t>
            </a:r>
            <a:endParaRPr b="1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Roboto"/>
              <a:buChar char="▹"/>
            </a:pPr>
            <a:r>
              <a:rPr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Regressão</a:t>
            </a:r>
            <a:endParaRPr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Roboto"/>
              <a:buChar char="▹"/>
            </a:pPr>
            <a:r>
              <a:rPr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Classificação</a:t>
            </a:r>
            <a:endParaRPr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17"/>
          <p:cNvSpPr txBox="1"/>
          <p:nvPr/>
        </p:nvSpPr>
        <p:spPr>
          <a:xfrm>
            <a:off x="4816550" y="1385975"/>
            <a:ext cx="3712500" cy="8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Aprendizado não supervisionado</a:t>
            </a:r>
            <a:endParaRPr b="1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Roboto"/>
              <a:buChar char="▹"/>
            </a:pPr>
            <a:r>
              <a:rPr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Clustering</a:t>
            </a:r>
            <a:endParaRPr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" name="Google Shape;25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5438" y="1953350"/>
            <a:ext cx="248150" cy="24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7"/>
          <p:cNvSpPr/>
          <p:nvPr/>
        </p:nvSpPr>
        <p:spPr>
          <a:xfrm>
            <a:off x="4897850" y="1900425"/>
            <a:ext cx="1635300" cy="354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p17"/>
          <p:cNvPicPr preferRelativeResize="0"/>
          <p:nvPr/>
        </p:nvPicPr>
        <p:blipFill rotWithShape="1">
          <a:blip r:embed="rId4">
            <a:alphaModFix/>
          </a:blip>
          <a:srcRect b="0" l="0" r="7227" t="0"/>
          <a:stretch/>
        </p:blipFill>
        <p:spPr>
          <a:xfrm>
            <a:off x="298925" y="2560575"/>
            <a:ext cx="6189000" cy="248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5450" y="2256975"/>
            <a:ext cx="248125" cy="24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7"/>
          <p:cNvSpPr txBox="1"/>
          <p:nvPr>
            <p:ph type="title"/>
          </p:nvPr>
        </p:nvSpPr>
        <p:spPr>
          <a:xfrm>
            <a:off x="814275" y="392575"/>
            <a:ext cx="53886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Aprendizado supervisionado e não supervisionado</a:t>
            </a:r>
            <a:endParaRPr/>
          </a:p>
        </p:txBody>
      </p:sp>
      <p:grpSp>
        <p:nvGrpSpPr>
          <p:cNvPr id="258" name="Google Shape;258;p17"/>
          <p:cNvGrpSpPr/>
          <p:nvPr/>
        </p:nvGrpSpPr>
        <p:grpSpPr>
          <a:xfrm>
            <a:off x="251889" y="546440"/>
            <a:ext cx="290688" cy="458460"/>
            <a:chOff x="6718575" y="2318625"/>
            <a:chExt cx="256950" cy="407375"/>
          </a:xfrm>
        </p:grpSpPr>
        <p:sp>
          <p:nvSpPr>
            <p:cNvPr id="259" name="Google Shape;259;p17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7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7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7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7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7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7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7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18"/>
          <p:cNvSpPr txBox="1"/>
          <p:nvPr>
            <p:ph type="title"/>
          </p:nvPr>
        </p:nvSpPr>
        <p:spPr>
          <a:xfrm>
            <a:off x="814275" y="392575"/>
            <a:ext cx="53886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Aprendizado supervisionado e não supervisionado</a:t>
            </a:r>
            <a:endParaRPr/>
          </a:p>
        </p:txBody>
      </p:sp>
      <p:grpSp>
        <p:nvGrpSpPr>
          <p:cNvPr id="273" name="Google Shape;273;p18"/>
          <p:cNvGrpSpPr/>
          <p:nvPr/>
        </p:nvGrpSpPr>
        <p:grpSpPr>
          <a:xfrm>
            <a:off x="251889" y="546440"/>
            <a:ext cx="290688" cy="458460"/>
            <a:chOff x="6718575" y="2318625"/>
            <a:chExt cx="256950" cy="407375"/>
          </a:xfrm>
        </p:grpSpPr>
        <p:sp>
          <p:nvSpPr>
            <p:cNvPr id="274" name="Google Shape;274;p18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82" name="Google Shape;28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9087" y="1520000"/>
            <a:ext cx="3105826" cy="354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8"/>
          <p:cNvSpPr/>
          <p:nvPr/>
        </p:nvSpPr>
        <p:spPr>
          <a:xfrm>
            <a:off x="2936975" y="1412550"/>
            <a:ext cx="1746000" cy="1105500"/>
          </a:xfrm>
          <a:prstGeom prst="rect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8"/>
          <p:cNvSpPr txBox="1"/>
          <p:nvPr/>
        </p:nvSpPr>
        <p:spPr>
          <a:xfrm>
            <a:off x="46075" y="4741300"/>
            <a:ext cx="33318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en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Diagrama retirado do </a:t>
            </a:r>
            <a:r>
              <a:rPr i="0" lang="en" sz="1000" u="sng" cap="none" strike="noStrike">
                <a:solidFill>
                  <a:srgbClr val="0097A7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Machine Learning For Everyone</a:t>
            </a:r>
            <a:endParaRPr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0" name="Google Shape;290;p19"/>
          <p:cNvSpPr txBox="1"/>
          <p:nvPr>
            <p:ph type="title"/>
          </p:nvPr>
        </p:nvSpPr>
        <p:spPr>
          <a:xfrm>
            <a:off x="814275" y="392575"/>
            <a:ext cx="53886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Aprendizado supervisionado e não supervisionado</a:t>
            </a:r>
            <a:endParaRPr/>
          </a:p>
        </p:txBody>
      </p:sp>
      <p:grpSp>
        <p:nvGrpSpPr>
          <p:cNvPr id="291" name="Google Shape;291;p19"/>
          <p:cNvGrpSpPr/>
          <p:nvPr/>
        </p:nvGrpSpPr>
        <p:grpSpPr>
          <a:xfrm>
            <a:off x="251889" y="546440"/>
            <a:ext cx="290688" cy="458460"/>
            <a:chOff x="6718575" y="2318625"/>
            <a:chExt cx="256950" cy="407375"/>
          </a:xfrm>
        </p:grpSpPr>
        <p:sp>
          <p:nvSpPr>
            <p:cNvPr id="292" name="Google Shape;292;p19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9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9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0" name="Google Shape;300;p19"/>
          <p:cNvSpPr txBox="1"/>
          <p:nvPr/>
        </p:nvSpPr>
        <p:spPr>
          <a:xfrm>
            <a:off x="46075" y="4741300"/>
            <a:ext cx="33318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en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Diagrama retirado do </a:t>
            </a:r>
            <a:r>
              <a:rPr i="0" lang="en" sz="1000" u="sng" cap="none" strike="noStrike">
                <a:solidFill>
                  <a:srgbClr val="0097A7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Machine Learning For Everyone</a:t>
            </a:r>
            <a:endParaRPr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1" name="Google Shape;30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38521" y="1449300"/>
            <a:ext cx="4666955" cy="32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9"/>
          <p:cNvSpPr/>
          <p:nvPr/>
        </p:nvSpPr>
        <p:spPr>
          <a:xfrm>
            <a:off x="4245675" y="2408200"/>
            <a:ext cx="1120500" cy="1222800"/>
          </a:xfrm>
          <a:prstGeom prst="rect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8" name="Google Shape;308;p20"/>
          <p:cNvSpPr txBox="1"/>
          <p:nvPr>
            <p:ph type="title"/>
          </p:nvPr>
        </p:nvSpPr>
        <p:spPr>
          <a:xfrm>
            <a:off x="814275" y="392575"/>
            <a:ext cx="53886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é clustering? </a:t>
            </a:r>
            <a:r>
              <a:rPr lang="en" sz="1000"/>
              <a:t>(ou agrupamento/clusterização)</a:t>
            </a:r>
            <a:endParaRPr sz="1000"/>
          </a:p>
        </p:txBody>
      </p:sp>
      <p:grpSp>
        <p:nvGrpSpPr>
          <p:cNvPr id="309" name="Google Shape;309;p20"/>
          <p:cNvGrpSpPr/>
          <p:nvPr/>
        </p:nvGrpSpPr>
        <p:grpSpPr>
          <a:xfrm>
            <a:off x="251889" y="546440"/>
            <a:ext cx="290688" cy="458460"/>
            <a:chOff x="6718575" y="2318625"/>
            <a:chExt cx="256950" cy="407375"/>
          </a:xfrm>
        </p:grpSpPr>
        <p:sp>
          <p:nvSpPr>
            <p:cNvPr id="310" name="Google Shape;310;p20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0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0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0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0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20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0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0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18" name="Google Shape;318;p20"/>
          <p:cNvPicPr preferRelativeResize="0"/>
          <p:nvPr/>
        </p:nvPicPr>
        <p:blipFill rotWithShape="1">
          <a:blip r:embed="rId3">
            <a:alphaModFix/>
          </a:blip>
          <a:srcRect b="0" l="0" r="16345" t="0"/>
          <a:stretch/>
        </p:blipFill>
        <p:spPr>
          <a:xfrm>
            <a:off x="4894550" y="1947950"/>
            <a:ext cx="3353775" cy="25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0"/>
          <p:cNvSpPr txBox="1"/>
          <p:nvPr/>
        </p:nvSpPr>
        <p:spPr>
          <a:xfrm>
            <a:off x="5560588" y="1400375"/>
            <a:ext cx="20217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Sem clustering</a:t>
            </a:r>
            <a:endParaRPr b="1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" name="Google Shape;320;p20"/>
          <p:cNvSpPr txBox="1"/>
          <p:nvPr/>
        </p:nvSpPr>
        <p:spPr>
          <a:xfrm>
            <a:off x="298550" y="1737700"/>
            <a:ext cx="4596000" cy="29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Técnica para agrupar um conjunto de elementos tal que objetos agrupados em um mesmo grupo (também chamado de </a:t>
            </a:r>
            <a:r>
              <a:rPr b="1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cluster</a:t>
            </a:r>
            <a:r>
              <a:rPr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 sejam </a:t>
            </a:r>
            <a:r>
              <a:rPr i="1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mais similares</a:t>
            </a:r>
            <a:r>
              <a:rPr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entre eles do que com outros objetos pertencentes a outros clusters. </a:t>
            </a:r>
            <a:endParaRPr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21"/>
          <p:cNvPicPr preferRelativeResize="0"/>
          <p:nvPr/>
        </p:nvPicPr>
        <p:blipFill rotWithShape="1">
          <a:blip r:embed="rId3">
            <a:alphaModFix/>
          </a:blip>
          <a:srcRect b="0" l="0" r="16645" t="0"/>
          <a:stretch/>
        </p:blipFill>
        <p:spPr>
          <a:xfrm>
            <a:off x="4894563" y="1943450"/>
            <a:ext cx="3353775" cy="2521302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7" name="Google Shape;327;p21"/>
          <p:cNvSpPr txBox="1"/>
          <p:nvPr>
            <p:ph type="title"/>
          </p:nvPr>
        </p:nvSpPr>
        <p:spPr>
          <a:xfrm>
            <a:off x="814275" y="392575"/>
            <a:ext cx="53886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é clustering? </a:t>
            </a:r>
            <a:r>
              <a:rPr lang="en" sz="1000"/>
              <a:t>(ou agrupamento/clusterização)</a:t>
            </a:r>
            <a:endParaRPr sz="1000"/>
          </a:p>
        </p:txBody>
      </p:sp>
      <p:grpSp>
        <p:nvGrpSpPr>
          <p:cNvPr id="328" name="Google Shape;328;p21"/>
          <p:cNvGrpSpPr/>
          <p:nvPr/>
        </p:nvGrpSpPr>
        <p:grpSpPr>
          <a:xfrm>
            <a:off x="251889" y="546440"/>
            <a:ext cx="290688" cy="458460"/>
            <a:chOff x="6718575" y="2318625"/>
            <a:chExt cx="256950" cy="407375"/>
          </a:xfrm>
        </p:grpSpPr>
        <p:sp>
          <p:nvSpPr>
            <p:cNvPr id="329" name="Google Shape;329;p21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1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1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1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1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1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1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1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7" name="Google Shape;337;p21"/>
          <p:cNvSpPr txBox="1"/>
          <p:nvPr/>
        </p:nvSpPr>
        <p:spPr>
          <a:xfrm>
            <a:off x="5560588" y="1400375"/>
            <a:ext cx="20217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Com</a:t>
            </a:r>
            <a:r>
              <a:rPr b="1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clustering</a:t>
            </a:r>
            <a:endParaRPr b="1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" name="Google Shape;338;p21"/>
          <p:cNvSpPr txBox="1"/>
          <p:nvPr/>
        </p:nvSpPr>
        <p:spPr>
          <a:xfrm>
            <a:off x="298550" y="1737700"/>
            <a:ext cx="4596000" cy="29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Técnica para agrupar um conjunto de elementos tal que objetos agrupados em um mesmo grupo (também chamado de </a:t>
            </a:r>
            <a:r>
              <a:rPr b="1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cluster</a:t>
            </a:r>
            <a:r>
              <a:rPr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 sejam </a:t>
            </a:r>
            <a:r>
              <a:rPr i="1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mais similares</a:t>
            </a:r>
            <a:r>
              <a:rPr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entre eles do que com outros objetos pertencentes a outros clusters. </a:t>
            </a:r>
            <a:endParaRPr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alerio template">
  <a:themeElements>
    <a:clrScheme name="Custom 347">
      <a:dk1>
        <a:srgbClr val="000000"/>
      </a:dk1>
      <a:lt1>
        <a:srgbClr val="FFFFFF"/>
      </a:lt1>
      <a:dk2>
        <a:srgbClr val="434343"/>
      </a:dk2>
      <a:lt2>
        <a:srgbClr val="E0E4E9"/>
      </a:lt2>
      <a:accent1>
        <a:srgbClr val="B41F79"/>
      </a:accent1>
      <a:accent2>
        <a:srgbClr val="C71563"/>
      </a:accent2>
      <a:accent3>
        <a:srgbClr val="92A8C8"/>
      </a:accent3>
      <a:accent4>
        <a:srgbClr val="EEE7EB"/>
      </a:accent4>
      <a:accent5>
        <a:srgbClr val="BA1B77"/>
      </a:accent5>
      <a:accent6>
        <a:srgbClr val="DE094C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